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1" d="100"/>
          <a:sy n="111" d="100"/>
        </p:scale>
        <p:origin x="638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siiwa Glen Mapholi" userId="3dfed05f155d7ddb" providerId="LiveId" clId="{04FD2E16-BA2A-40A5-8BDF-1872694EF6AC}"/>
    <pc:docChg chg="modSld">
      <pc:chgData name="Musiiwa Glen Mapholi" userId="3dfed05f155d7ddb" providerId="LiveId" clId="{04FD2E16-BA2A-40A5-8BDF-1872694EF6AC}" dt="2026-07-20T15:09:38.909" v="108" actId="20577"/>
      <pc:docMkLst>
        <pc:docMk/>
      </pc:docMkLst>
      <pc:sldChg chg="modSp mod">
        <pc:chgData name="Musiiwa Glen Mapholi" userId="3dfed05f155d7ddb" providerId="LiveId" clId="{04FD2E16-BA2A-40A5-8BDF-1872694EF6AC}" dt="2026-07-20T15:08:41.546" v="79" actId="20577"/>
        <pc:sldMkLst>
          <pc:docMk/>
          <pc:sldMk cId="0" sldId="256"/>
        </pc:sldMkLst>
        <pc:spChg chg="mod">
          <ac:chgData name="Musiiwa Glen Mapholi" userId="3dfed05f155d7ddb" providerId="LiveId" clId="{04FD2E16-BA2A-40A5-8BDF-1872694EF6AC}" dt="2026-07-20T15:08:41.546" v="79" actId="20577"/>
          <ac:spMkLst>
            <pc:docMk/>
            <pc:sldMk cId="0" sldId="256"/>
            <ac:spMk id="24" creationId="{00000000-0000-0000-0000-000000000000}"/>
          </ac:spMkLst>
        </pc:spChg>
      </pc:sldChg>
      <pc:sldChg chg="modSp mod">
        <pc:chgData name="Musiiwa Glen Mapholi" userId="3dfed05f155d7ddb" providerId="LiveId" clId="{04FD2E16-BA2A-40A5-8BDF-1872694EF6AC}" dt="2026-07-20T15:09:38.909" v="108" actId="20577"/>
        <pc:sldMkLst>
          <pc:docMk/>
          <pc:sldMk cId="0" sldId="267"/>
        </pc:sldMkLst>
        <pc:spChg chg="mod">
          <ac:chgData name="Musiiwa Glen Mapholi" userId="3dfed05f155d7ddb" providerId="LiveId" clId="{04FD2E16-BA2A-40A5-8BDF-1872694EF6AC}" dt="2026-07-20T15:09:38.909" v="108" actId="20577"/>
          <ac:spMkLst>
            <pc:docMk/>
            <pc:sldMk cId="0" sldId="267"/>
            <ac:spMk id="44" creationId="{00000000-0000-0000-0000-000000000000}"/>
          </ac:spMkLst>
        </pc:spChg>
        <pc:spChg chg="mod">
          <ac:chgData name="Musiiwa Glen Mapholi" userId="3dfed05f155d7ddb" providerId="LiveId" clId="{04FD2E16-BA2A-40A5-8BDF-1872694EF6AC}" dt="2026-07-09T08:58:13.604" v="22" actId="20577"/>
          <ac:spMkLst>
            <pc:docMk/>
            <pc:sldMk cId="0" sldId="267"/>
            <ac:spMk id="46" creationId="{00000000-0000-0000-0000-000000000000}"/>
          </ac:spMkLst>
        </pc:spChg>
        <pc:spChg chg="mod">
          <ac:chgData name="Musiiwa Glen Mapholi" userId="3dfed05f155d7ddb" providerId="LiveId" clId="{04FD2E16-BA2A-40A5-8BDF-1872694EF6AC}" dt="2026-07-09T08:58:55.518" v="56" actId="20577"/>
          <ac:spMkLst>
            <pc:docMk/>
            <pc:sldMk cId="0" sldId="267"/>
            <ac:spMk id="4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192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A84D4-A287-7B2E-6392-75812367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98E832-9C8E-5C44-06A8-44F354359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E6F4E5-1D50-5346-93FC-191A95F34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705A8-3D33-05AD-601A-3ED042E55A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57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B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h2p-fit-1781256488376-txsroj.png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2" y="-18324"/>
            <a:ext cx="9144000" cy="514350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7715250" y="3572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5" name="Shape 1"/>
          <p:cNvSpPr/>
          <p:nvPr/>
        </p:nvSpPr>
        <p:spPr>
          <a:xfrm>
            <a:off x="9140428" y="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6" name="Shape 2"/>
          <p:cNvSpPr/>
          <p:nvPr/>
        </p:nvSpPr>
        <p:spPr>
          <a:xfrm>
            <a:off x="0" y="5139928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7" name="Shape 3"/>
          <p:cNvSpPr/>
          <p:nvPr/>
        </p:nvSpPr>
        <p:spPr>
          <a:xfrm>
            <a:off x="3572" y="371475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8" name="Shape 4"/>
          <p:cNvSpPr/>
          <p:nvPr/>
        </p:nvSpPr>
        <p:spPr>
          <a:xfrm>
            <a:off x="1028700" y="3891446"/>
            <a:ext cx="708660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9" name="Text 5"/>
          <p:cNvSpPr/>
          <p:nvPr/>
        </p:nvSpPr>
        <p:spPr>
          <a:xfrm>
            <a:off x="1028700" y="737704"/>
            <a:ext cx="3265587" cy="185738"/>
          </a:xfrm>
          <a:prstGeom prst="roundRect">
            <a:avLst>
              <a:gd name="adj" fmla="val 102564"/>
            </a:avLst>
          </a:prstGeom>
          <a:solidFill>
            <a:srgbClr val="C8A951">
              <a:alpha val="15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0" name="Text 6"/>
          <p:cNvSpPr/>
          <p:nvPr/>
        </p:nvSpPr>
        <p:spPr>
          <a:xfrm>
            <a:off x="1028700" y="737704"/>
            <a:ext cx="3265587" cy="237744"/>
          </a:xfrm>
          <a:prstGeom prst="rect">
            <a:avLst/>
          </a:prstGeom>
          <a:noFill/>
          <a:ln/>
        </p:spPr>
        <p:txBody>
          <a:bodyPr wrap="square" lIns="85725" tIns="28575" rIns="85725" bIns="28575" rtlCol="0" anchor="t"/>
          <a:lstStyle/>
          <a:p>
            <a:pPr marL="0" indent="0" algn="l">
              <a:lnSpc>
                <a:spcPts val="1013"/>
              </a:lnSpc>
              <a:buNone/>
            </a:pPr>
            <a:r>
              <a:rPr lang="en-US" sz="800" kern="0" spc="56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INSTITUTIONAL STUDENT HOUSING INVESTMENT OPPORTUNITY</a:t>
            </a:r>
            <a:endParaRPr lang="en-US" sz="800" dirty="0"/>
          </a:p>
        </p:txBody>
      </p:sp>
      <p:sp>
        <p:nvSpPr>
          <p:cNvPr id="11" name="Text 7"/>
          <p:cNvSpPr/>
          <p:nvPr/>
        </p:nvSpPr>
        <p:spPr>
          <a:xfrm>
            <a:off x="1028700" y="1380641"/>
            <a:ext cx="7795260" cy="1133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31"/>
              </a:lnSpc>
              <a:buNone/>
            </a:pPr>
            <a:r>
              <a:rPr lang="en-US" sz="3825" b="1" kern="0" spc="-28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WAISHE</a:t>
            </a:r>
            <a:endParaRPr lang="en-US" sz="3825" dirty="0"/>
          </a:p>
          <a:p>
            <a:pPr marL="0" indent="0" algn="l">
              <a:lnSpc>
                <a:spcPts val="4131"/>
              </a:lnSpc>
              <a:buNone/>
            </a:pPr>
            <a:r>
              <a:rPr lang="en-US" sz="3825" b="1" kern="0" spc="-28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STUDENT HOUSING</a:t>
            </a:r>
            <a:endParaRPr lang="en-US" sz="3825" dirty="0"/>
          </a:p>
        </p:txBody>
      </p:sp>
      <p:sp>
        <p:nvSpPr>
          <p:cNvPr id="12" name="Text 8"/>
          <p:cNvSpPr/>
          <p:nvPr/>
        </p:nvSpPr>
        <p:spPr>
          <a:xfrm>
            <a:off x="1028700" y="2572755"/>
            <a:ext cx="7086600" cy="254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6"/>
              </a:lnSpc>
              <a:buNone/>
            </a:pPr>
            <a:r>
              <a:rPr lang="en-US" sz="1238" kern="0" spc="17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Purpose-Built Student Accommodation Development</a:t>
            </a:r>
            <a:endParaRPr lang="en-US" sz="1238" dirty="0"/>
          </a:p>
        </p:txBody>
      </p:sp>
      <p:sp>
        <p:nvSpPr>
          <p:cNvPr id="13" name="Text 9"/>
          <p:cNvSpPr/>
          <p:nvPr/>
        </p:nvSpPr>
        <p:spPr>
          <a:xfrm>
            <a:off x="1028700" y="3122823"/>
            <a:ext cx="2173665" cy="28399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2228"/>
              </a:lnSpc>
              <a:buNone/>
            </a:pPr>
            <a:r>
              <a:rPr lang="en-US" sz="2025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</a:rPr>
              <a:t>2400</a:t>
            </a:r>
            <a:endParaRPr lang="en-US" sz="2025" dirty="0"/>
          </a:p>
        </p:txBody>
      </p:sp>
      <p:sp>
        <p:nvSpPr>
          <p:cNvPr id="14" name="Text 10"/>
          <p:cNvSpPr/>
          <p:nvPr/>
        </p:nvSpPr>
        <p:spPr>
          <a:xfrm>
            <a:off x="1028700" y="3434246"/>
            <a:ext cx="1706836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kern="0" spc="6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BED PBSA DEVELOPMENT</a:t>
            </a:r>
            <a:endParaRPr lang="en-US" sz="800" dirty="0"/>
          </a:p>
        </p:txBody>
      </p:sp>
      <p:sp>
        <p:nvSpPr>
          <p:cNvPr id="15" name="Text 11"/>
          <p:cNvSpPr/>
          <p:nvPr/>
        </p:nvSpPr>
        <p:spPr>
          <a:xfrm>
            <a:off x="2730140" y="3122823"/>
            <a:ext cx="7144" cy="450726"/>
          </a:xfrm>
          <a:prstGeom prst="rect">
            <a:avLst/>
          </a:prstGeom>
          <a:solidFill>
            <a:srgbClr val="C8A951">
              <a:alpha val="25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6" name="Text 12"/>
          <p:cNvSpPr/>
          <p:nvPr/>
        </p:nvSpPr>
        <p:spPr>
          <a:xfrm>
            <a:off x="3080184" y="3122823"/>
            <a:ext cx="1238190" cy="28399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2228"/>
              </a:lnSpc>
              <a:buNone/>
            </a:pPr>
            <a:endParaRPr lang="en-US" sz="2025" dirty="0"/>
          </a:p>
        </p:txBody>
      </p:sp>
      <p:sp>
        <p:nvSpPr>
          <p:cNvPr id="17" name="Text 13"/>
          <p:cNvSpPr/>
          <p:nvPr/>
        </p:nvSpPr>
        <p:spPr>
          <a:xfrm>
            <a:off x="3080184" y="3434246"/>
            <a:ext cx="97227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endParaRPr lang="en-US" sz="800" dirty="0"/>
          </a:p>
        </p:txBody>
      </p:sp>
      <p:sp>
        <p:nvSpPr>
          <p:cNvPr id="18" name="Text 14"/>
          <p:cNvSpPr/>
          <p:nvPr/>
        </p:nvSpPr>
        <p:spPr>
          <a:xfrm>
            <a:off x="4196953" y="3122823"/>
            <a:ext cx="7144" cy="450726"/>
          </a:xfrm>
          <a:prstGeom prst="rect">
            <a:avLst/>
          </a:prstGeom>
          <a:solidFill>
            <a:srgbClr val="C8A951">
              <a:alpha val="25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9" name="Text 15"/>
          <p:cNvSpPr/>
          <p:nvPr/>
        </p:nvSpPr>
        <p:spPr>
          <a:xfrm>
            <a:off x="4546997" y="3122823"/>
            <a:ext cx="1850207" cy="28399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2228"/>
              </a:lnSpc>
              <a:buNone/>
            </a:pPr>
            <a:r>
              <a:rPr lang="en-US" sz="2025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R624M</a:t>
            </a:r>
            <a:endParaRPr lang="en-US" sz="2025" dirty="0"/>
          </a:p>
        </p:txBody>
      </p:sp>
      <p:sp>
        <p:nvSpPr>
          <p:cNvPr id="20" name="Text 16"/>
          <p:cNvSpPr/>
          <p:nvPr/>
        </p:nvSpPr>
        <p:spPr>
          <a:xfrm>
            <a:off x="4546997" y="3434246"/>
            <a:ext cx="1471236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kern="0" spc="68" dirty="0">
                <a:solidFill>
                  <a:srgbClr val="94A3B8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TOTAL INVESTMENT</a:t>
            </a:r>
            <a:endParaRPr lang="en-US" sz="800" dirty="0"/>
          </a:p>
        </p:txBody>
      </p:sp>
      <p:sp>
        <p:nvSpPr>
          <p:cNvPr id="21" name="Text 17"/>
          <p:cNvSpPr/>
          <p:nvPr/>
        </p:nvSpPr>
        <p:spPr>
          <a:xfrm>
            <a:off x="1028700" y="4066468"/>
            <a:ext cx="2539839" cy="14044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kern="0" spc="56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LOCATION</a:t>
            </a:r>
            <a:endParaRPr lang="en-US" sz="800" dirty="0"/>
          </a:p>
        </p:txBody>
      </p:sp>
      <p:sp>
        <p:nvSpPr>
          <p:cNvPr id="22" name="Text 18"/>
          <p:cNvSpPr/>
          <p:nvPr/>
        </p:nvSpPr>
        <p:spPr>
          <a:xfrm>
            <a:off x="1028700" y="4234346"/>
            <a:ext cx="2031401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Thohoyandou, Limpopo, South Africa</a:t>
            </a:r>
            <a:endParaRPr lang="en-US" sz="900" dirty="0"/>
          </a:p>
        </p:txBody>
      </p:sp>
      <p:sp>
        <p:nvSpPr>
          <p:cNvPr id="23" name="Text 19"/>
          <p:cNvSpPr/>
          <p:nvPr/>
        </p:nvSpPr>
        <p:spPr>
          <a:xfrm>
            <a:off x="6142328" y="4066468"/>
            <a:ext cx="1972972" cy="14044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r">
              <a:lnSpc>
                <a:spcPts val="1097"/>
              </a:lnSpc>
              <a:buNone/>
            </a:pPr>
            <a:r>
              <a:rPr lang="en-US" sz="800" kern="0" spc="56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PREPARED BY</a:t>
            </a:r>
            <a:endParaRPr lang="en-US" sz="800" dirty="0"/>
          </a:p>
        </p:txBody>
      </p:sp>
      <p:sp>
        <p:nvSpPr>
          <p:cNvPr id="24" name="Text 20"/>
          <p:cNvSpPr/>
          <p:nvPr/>
        </p:nvSpPr>
        <p:spPr>
          <a:xfrm>
            <a:off x="6400103" y="4234346"/>
            <a:ext cx="1715197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Glen Mapholi &amp; Associates Inc.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B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15250" y="3572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" name="Shape 1"/>
          <p:cNvSpPr/>
          <p:nvPr/>
        </p:nvSpPr>
        <p:spPr>
          <a:xfrm>
            <a:off x="9140428" y="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Shape 2"/>
          <p:cNvSpPr/>
          <p:nvPr/>
        </p:nvSpPr>
        <p:spPr>
          <a:xfrm>
            <a:off x="0" y="5139928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5" name="Shape 3"/>
          <p:cNvSpPr/>
          <p:nvPr/>
        </p:nvSpPr>
        <p:spPr>
          <a:xfrm>
            <a:off x="3572" y="371475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6" name="Text 4"/>
          <p:cNvSpPr/>
          <p:nvPr/>
        </p:nvSpPr>
        <p:spPr>
          <a:xfrm>
            <a:off x="457200" y="400050"/>
            <a:ext cx="1560549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113" dirty="0">
                <a:solidFill>
                  <a:srgbClr val="C8A95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REVENUE SECURITY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1760376" y="478631"/>
            <a:ext cx="428625" cy="21431"/>
          </a:xfrm>
          <a:prstGeom prst="rect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457200" y="607219"/>
            <a:ext cx="8636000" cy="259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Predictable Income Platform</a:t>
            </a:r>
            <a:endParaRPr lang="en-US" sz="1575" dirty="0"/>
          </a:p>
        </p:txBody>
      </p:sp>
      <p:sp>
        <p:nvSpPr>
          <p:cNvPr id="9" name="Text 7"/>
          <p:cNvSpPr/>
          <p:nvPr/>
        </p:nvSpPr>
        <p:spPr>
          <a:xfrm>
            <a:off x="457200" y="990079"/>
            <a:ext cx="2647876" cy="1657350"/>
          </a:xfrm>
          <a:prstGeom prst="roundRect">
            <a:avLst>
              <a:gd name="adj" fmla="val 6897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457200" y="993651"/>
            <a:ext cx="2647876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1" name="Shape 9"/>
          <p:cNvSpPr/>
          <p:nvPr/>
        </p:nvSpPr>
        <p:spPr>
          <a:xfrm>
            <a:off x="3101504" y="990079"/>
            <a:ext cx="0" cy="16573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2" name="Shape 10"/>
          <p:cNvSpPr/>
          <p:nvPr/>
        </p:nvSpPr>
        <p:spPr>
          <a:xfrm>
            <a:off x="457200" y="2643857"/>
            <a:ext cx="2647876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3" name="Shape 11"/>
          <p:cNvSpPr/>
          <p:nvPr/>
        </p:nvSpPr>
        <p:spPr>
          <a:xfrm>
            <a:off x="467916" y="990079"/>
            <a:ext cx="0" cy="1657350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4" name="Text 12"/>
          <p:cNvSpPr/>
          <p:nvPr/>
        </p:nvSpPr>
        <p:spPr>
          <a:xfrm>
            <a:off x="678656" y="1197248"/>
            <a:ext cx="905694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688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↗</a:t>
            </a:r>
            <a:endParaRPr lang="en-US" sz="1688" dirty="0"/>
          </a:p>
        </p:txBody>
      </p:sp>
      <p:sp>
        <p:nvSpPr>
          <p:cNvPr id="15" name="Text 13"/>
          <p:cNvSpPr/>
          <p:nvPr/>
        </p:nvSpPr>
        <p:spPr>
          <a:xfrm>
            <a:off x="1655787" y="1229395"/>
            <a:ext cx="1242120" cy="208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19"/>
              </a:lnSpc>
              <a:buNone/>
            </a:pPr>
            <a:r>
              <a:rPr lang="en-US" sz="1013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Demand Drivers</a:t>
            </a:r>
            <a:endParaRPr lang="en-US" sz="1013" dirty="0"/>
          </a:p>
        </p:txBody>
      </p:sp>
      <p:sp>
        <p:nvSpPr>
          <p:cNvPr id="16" name="Text 14"/>
          <p:cNvSpPr/>
          <p:nvPr/>
        </p:nvSpPr>
        <p:spPr>
          <a:xfrm>
            <a:off x="678656" y="1540148"/>
            <a:ext cx="2219251" cy="9969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260"/>
              </a:lnSpc>
              <a:spcAft>
                <a:spcPts val="338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260"/>
              </a:lnSpc>
              <a:spcAft>
                <a:spcPts val="338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University enrolment growth</a:t>
            </a:r>
            <a:endParaRPr lang="en-US" sz="800" dirty="0"/>
          </a:p>
          <a:p>
            <a:pPr marL="342900" indent="-342900" algn="l">
              <a:lnSpc>
                <a:spcPts val="1260"/>
              </a:lnSpc>
              <a:spcAft>
                <a:spcPts val="338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260"/>
              </a:lnSpc>
              <a:spcAft>
                <a:spcPts val="338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Significant accommodation shortage</a:t>
            </a:r>
            <a:endParaRPr lang="en-US" sz="800" dirty="0"/>
          </a:p>
          <a:p>
            <a:pPr marL="342900" indent="-342900" algn="l">
              <a:lnSpc>
                <a:spcPts val="1260"/>
              </a:lnSpc>
              <a:spcAft>
                <a:spcPts val="338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260"/>
              </a:lnSpc>
              <a:spcAft>
                <a:spcPts val="338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Strategic project location</a:t>
            </a:r>
            <a:endParaRPr lang="en-US" sz="800" dirty="0"/>
          </a:p>
        </p:txBody>
      </p:sp>
      <p:sp>
        <p:nvSpPr>
          <p:cNvPr id="17" name="Text 15"/>
          <p:cNvSpPr/>
          <p:nvPr/>
        </p:nvSpPr>
        <p:spPr>
          <a:xfrm>
            <a:off x="3247951" y="990079"/>
            <a:ext cx="2647987" cy="1657350"/>
          </a:xfrm>
          <a:prstGeom prst="roundRect">
            <a:avLst>
              <a:gd name="adj" fmla="val 6897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8" name="Shape 16"/>
          <p:cNvSpPr/>
          <p:nvPr/>
        </p:nvSpPr>
        <p:spPr>
          <a:xfrm>
            <a:off x="3247951" y="993651"/>
            <a:ext cx="2647987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9" name="Shape 17"/>
          <p:cNvSpPr/>
          <p:nvPr/>
        </p:nvSpPr>
        <p:spPr>
          <a:xfrm>
            <a:off x="5892366" y="990079"/>
            <a:ext cx="0" cy="16573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0" name="Shape 18"/>
          <p:cNvSpPr/>
          <p:nvPr/>
        </p:nvSpPr>
        <p:spPr>
          <a:xfrm>
            <a:off x="3247951" y="2643857"/>
            <a:ext cx="2647987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1" name="Shape 19"/>
          <p:cNvSpPr/>
          <p:nvPr/>
        </p:nvSpPr>
        <p:spPr>
          <a:xfrm>
            <a:off x="3258666" y="990079"/>
            <a:ext cx="0" cy="1657350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2" name="Text 20"/>
          <p:cNvSpPr/>
          <p:nvPr/>
        </p:nvSpPr>
        <p:spPr>
          <a:xfrm>
            <a:off x="3469407" y="1197248"/>
            <a:ext cx="981596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688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⛨</a:t>
            </a:r>
            <a:endParaRPr lang="en-US" sz="1688" dirty="0"/>
          </a:p>
        </p:txBody>
      </p:sp>
      <p:sp>
        <p:nvSpPr>
          <p:cNvPr id="23" name="Text 21"/>
          <p:cNvSpPr/>
          <p:nvPr/>
        </p:nvSpPr>
        <p:spPr>
          <a:xfrm>
            <a:off x="4522440" y="1229395"/>
            <a:ext cx="1166329" cy="208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19"/>
              </a:lnSpc>
              <a:buNone/>
            </a:pPr>
            <a:r>
              <a:rPr lang="en-US" sz="1013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Revenue Protection</a:t>
            </a:r>
            <a:endParaRPr lang="en-US" sz="1013" dirty="0"/>
          </a:p>
        </p:txBody>
      </p:sp>
      <p:sp>
        <p:nvSpPr>
          <p:cNvPr id="24" name="Text 22"/>
          <p:cNvSpPr/>
          <p:nvPr/>
        </p:nvSpPr>
        <p:spPr>
          <a:xfrm>
            <a:off x="3446547" y="1529004"/>
            <a:ext cx="1386401" cy="208026"/>
          </a:xfrm>
          <a:prstGeom prst="roundRect">
            <a:avLst>
              <a:gd name="adj" fmla="val 91575"/>
            </a:avLst>
          </a:prstGeom>
          <a:solidFill>
            <a:srgbClr val="C8A951">
              <a:alpha val="15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5" name="Text 23"/>
          <p:cNvSpPr/>
          <p:nvPr/>
        </p:nvSpPr>
        <p:spPr>
          <a:xfrm>
            <a:off x="3469407" y="1540148"/>
            <a:ext cx="1340681" cy="185738"/>
          </a:xfrm>
          <a:prstGeom prst="rect">
            <a:avLst/>
          </a:prstGeom>
          <a:noFill/>
          <a:ln/>
        </p:spPr>
        <p:txBody>
          <a:bodyPr wrap="none" lIns="85725" tIns="28575" rIns="85725" bIns="28575" rtlCol="0" anchor="ctr"/>
          <a:lstStyle/>
          <a:p>
            <a:pPr marL="0" indent="0" algn="ctr">
              <a:lnSpc>
                <a:spcPts val="1013"/>
              </a:lnSpc>
              <a:buNone/>
            </a:pPr>
            <a:r>
              <a:rPr lang="en-US" sz="800" kern="0" spc="56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NSFAS-ALIGNED MODEL</a:t>
            </a:r>
            <a:endParaRPr lang="en-US" sz="800" dirty="0"/>
          </a:p>
        </p:txBody>
      </p:sp>
      <p:sp>
        <p:nvSpPr>
          <p:cNvPr id="26" name="Text 24"/>
          <p:cNvSpPr/>
          <p:nvPr/>
        </p:nvSpPr>
        <p:spPr>
          <a:xfrm>
            <a:off x="3469407" y="1783035"/>
            <a:ext cx="2219362" cy="739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260"/>
              </a:lnSpc>
              <a:spcAft>
                <a:spcPts val="338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260"/>
              </a:lnSpc>
              <a:spcAft>
                <a:spcPts val="338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Government-supported funding framework</a:t>
            </a:r>
            <a:endParaRPr lang="en-US" sz="800" dirty="0"/>
          </a:p>
          <a:p>
            <a:pPr marL="342900" indent="-342900" algn="l">
              <a:lnSpc>
                <a:spcPts val="1260"/>
              </a:lnSpc>
              <a:spcAft>
                <a:spcPts val="338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260"/>
              </a:lnSpc>
              <a:spcAft>
                <a:spcPts val="338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Structured payment process</a:t>
            </a:r>
            <a:endParaRPr lang="en-US" sz="800" dirty="0"/>
          </a:p>
          <a:p>
            <a:pPr marL="342900" indent="-342900" algn="l">
              <a:lnSpc>
                <a:spcPts val="1260"/>
              </a:lnSpc>
              <a:spcAft>
                <a:spcPts val="338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260"/>
              </a:lnSpc>
              <a:spcAft>
                <a:spcPts val="338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Improved collection efficiency</a:t>
            </a:r>
            <a:endParaRPr lang="en-US" sz="800" dirty="0"/>
          </a:p>
        </p:txBody>
      </p:sp>
      <p:sp>
        <p:nvSpPr>
          <p:cNvPr id="27" name="Text 25"/>
          <p:cNvSpPr/>
          <p:nvPr/>
        </p:nvSpPr>
        <p:spPr>
          <a:xfrm>
            <a:off x="6038813" y="990079"/>
            <a:ext cx="2647987" cy="1657350"/>
          </a:xfrm>
          <a:prstGeom prst="roundRect">
            <a:avLst>
              <a:gd name="adj" fmla="val 6897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8" name="Shape 26"/>
          <p:cNvSpPr/>
          <p:nvPr/>
        </p:nvSpPr>
        <p:spPr>
          <a:xfrm>
            <a:off x="6038813" y="993651"/>
            <a:ext cx="2647987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9" name="Shape 27"/>
          <p:cNvSpPr/>
          <p:nvPr/>
        </p:nvSpPr>
        <p:spPr>
          <a:xfrm>
            <a:off x="8683228" y="990079"/>
            <a:ext cx="0" cy="16573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0" name="Shape 28"/>
          <p:cNvSpPr/>
          <p:nvPr/>
        </p:nvSpPr>
        <p:spPr>
          <a:xfrm>
            <a:off x="6038813" y="2643857"/>
            <a:ext cx="2647987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1" name="Shape 29"/>
          <p:cNvSpPr/>
          <p:nvPr/>
        </p:nvSpPr>
        <p:spPr>
          <a:xfrm>
            <a:off x="6049528" y="990079"/>
            <a:ext cx="0" cy="1657350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2" name="Text 30"/>
          <p:cNvSpPr/>
          <p:nvPr/>
        </p:nvSpPr>
        <p:spPr>
          <a:xfrm>
            <a:off x="6260269" y="1261542"/>
            <a:ext cx="1058168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688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＋</a:t>
            </a:r>
            <a:endParaRPr lang="en-US" sz="1688" dirty="0"/>
          </a:p>
        </p:txBody>
      </p:sp>
      <p:sp>
        <p:nvSpPr>
          <p:cNvPr id="33" name="Text 31"/>
          <p:cNvSpPr/>
          <p:nvPr/>
        </p:nvSpPr>
        <p:spPr>
          <a:xfrm>
            <a:off x="7389875" y="1197248"/>
            <a:ext cx="1089757" cy="416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9"/>
              </a:lnSpc>
              <a:buNone/>
            </a:pPr>
            <a:r>
              <a:rPr lang="en-US" sz="1013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Additional Revenue Streams</a:t>
            </a:r>
            <a:endParaRPr lang="en-US" sz="1013" dirty="0"/>
          </a:p>
        </p:txBody>
      </p:sp>
      <p:sp>
        <p:nvSpPr>
          <p:cNvPr id="34" name="Text 32"/>
          <p:cNvSpPr/>
          <p:nvPr/>
        </p:nvSpPr>
        <p:spPr>
          <a:xfrm>
            <a:off x="6260269" y="1668735"/>
            <a:ext cx="2219362" cy="860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260"/>
              </a:lnSpc>
              <a:spcAft>
                <a:spcPts val="338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260"/>
              </a:lnSpc>
              <a:spcAft>
                <a:spcPts val="338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Parking</a:t>
            </a:r>
            <a:endParaRPr lang="en-US" sz="800" dirty="0"/>
          </a:p>
          <a:p>
            <a:pPr marL="342900" indent="-342900" algn="l">
              <a:lnSpc>
                <a:spcPts val="1260"/>
              </a:lnSpc>
              <a:spcAft>
                <a:spcPts val="338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260"/>
              </a:lnSpc>
              <a:spcAft>
                <a:spcPts val="338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Laundry</a:t>
            </a:r>
            <a:endParaRPr lang="en-US" sz="800" dirty="0"/>
          </a:p>
          <a:p>
            <a:pPr marL="342900" indent="-342900" algn="l">
              <a:lnSpc>
                <a:spcPts val="1260"/>
              </a:lnSpc>
              <a:spcAft>
                <a:spcPts val="338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260"/>
              </a:lnSpc>
              <a:spcAft>
                <a:spcPts val="338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Retail leasing</a:t>
            </a:r>
            <a:endParaRPr lang="en-US" sz="800" dirty="0"/>
          </a:p>
          <a:p>
            <a:pPr marL="342900" indent="-342900" algn="l">
              <a:lnSpc>
                <a:spcPts val="1260"/>
              </a:lnSpc>
              <a:spcAft>
                <a:spcPts val="338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260"/>
              </a:lnSpc>
              <a:spcAft>
                <a:spcPts val="338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Value-added services</a:t>
            </a:r>
            <a:endParaRPr lang="en-US" sz="800" dirty="0"/>
          </a:p>
        </p:txBody>
      </p:sp>
      <p:pic>
        <p:nvPicPr>
          <p:cNvPr id="3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61729"/>
            <a:ext cx="8229600" cy="14288"/>
          </a:xfrm>
          <a:prstGeom prst="rect">
            <a:avLst/>
          </a:prstGeom>
        </p:spPr>
      </p:pic>
      <p:sp>
        <p:nvSpPr>
          <p:cNvPr id="36" name="Text 33"/>
          <p:cNvSpPr/>
          <p:nvPr/>
        </p:nvSpPr>
        <p:spPr>
          <a:xfrm>
            <a:off x="457200" y="2890317"/>
            <a:ext cx="1853289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113" dirty="0">
                <a:solidFill>
                  <a:srgbClr val="C8A95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ESG &amp; SOCIAL IMPACT</a:t>
            </a:r>
            <a:endParaRPr lang="en-US" sz="800" dirty="0"/>
          </a:p>
        </p:txBody>
      </p:sp>
      <p:sp>
        <p:nvSpPr>
          <p:cNvPr id="37" name="Text 34"/>
          <p:cNvSpPr/>
          <p:nvPr/>
        </p:nvSpPr>
        <p:spPr>
          <a:xfrm>
            <a:off x="1983395" y="2968898"/>
            <a:ext cx="428625" cy="21431"/>
          </a:xfrm>
          <a:prstGeom prst="rect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8" name="Text 35"/>
          <p:cNvSpPr/>
          <p:nvPr/>
        </p:nvSpPr>
        <p:spPr>
          <a:xfrm>
            <a:off x="457200" y="3097485"/>
            <a:ext cx="8636000" cy="259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Investing in Educational Infrastructure</a:t>
            </a:r>
            <a:endParaRPr lang="en-US" sz="1575" dirty="0"/>
          </a:p>
        </p:txBody>
      </p:sp>
      <p:sp>
        <p:nvSpPr>
          <p:cNvPr id="39" name="Text 36"/>
          <p:cNvSpPr/>
          <p:nvPr/>
        </p:nvSpPr>
        <p:spPr>
          <a:xfrm>
            <a:off x="460772" y="3455343"/>
            <a:ext cx="2640732" cy="1341686"/>
          </a:xfrm>
          <a:prstGeom prst="roundRect">
            <a:avLst>
              <a:gd name="adj" fmla="val 8519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0" name="Text 37"/>
          <p:cNvSpPr/>
          <p:nvPr/>
        </p:nvSpPr>
        <p:spPr>
          <a:xfrm>
            <a:off x="664369" y="3658939"/>
            <a:ext cx="454298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▿</a:t>
            </a:r>
            <a:endParaRPr lang="en-US" sz="1547" dirty="0"/>
          </a:p>
        </p:txBody>
      </p:sp>
      <p:sp>
        <p:nvSpPr>
          <p:cNvPr id="41" name="Text 38"/>
          <p:cNvSpPr/>
          <p:nvPr/>
        </p:nvSpPr>
        <p:spPr>
          <a:xfrm>
            <a:off x="1190104" y="3685729"/>
            <a:ext cx="1707803" cy="196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34"/>
              </a:lnSpc>
              <a:buNone/>
            </a:pPr>
            <a:r>
              <a:rPr lang="en-US" sz="956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Social Impact</a:t>
            </a:r>
            <a:endParaRPr lang="en-US" sz="956" dirty="0"/>
          </a:p>
        </p:txBody>
      </p:sp>
      <p:sp>
        <p:nvSpPr>
          <p:cNvPr id="42" name="Text 39"/>
          <p:cNvSpPr/>
          <p:nvPr/>
        </p:nvSpPr>
        <p:spPr>
          <a:xfrm>
            <a:off x="664369" y="3966121"/>
            <a:ext cx="2233538" cy="763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181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181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2,400</a:t>
            </a: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 formal student beds</a:t>
            </a:r>
            <a:endParaRPr lang="en-US" sz="800" dirty="0"/>
          </a:p>
          <a:p>
            <a:pPr marL="342900" indent="-342900" algn="l">
              <a:lnSpc>
                <a:spcPts val="1181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181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Improved living conditions</a:t>
            </a:r>
            <a:endParaRPr lang="en-US" sz="800" dirty="0"/>
          </a:p>
          <a:p>
            <a:pPr marL="342900" indent="-342900" algn="l">
              <a:lnSpc>
                <a:spcPts val="1181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181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Enhanced educational outcomes</a:t>
            </a:r>
            <a:endParaRPr lang="en-US" sz="800" dirty="0"/>
          </a:p>
          <a:p>
            <a:pPr marL="342900" indent="-342900" algn="l">
              <a:lnSpc>
                <a:spcPts val="1181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181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Community development</a:t>
            </a:r>
            <a:endParaRPr lang="en-US" sz="800" dirty="0"/>
          </a:p>
        </p:txBody>
      </p:sp>
      <p:sp>
        <p:nvSpPr>
          <p:cNvPr id="43" name="Text 40"/>
          <p:cNvSpPr/>
          <p:nvPr/>
        </p:nvSpPr>
        <p:spPr>
          <a:xfrm>
            <a:off x="3251522" y="3455343"/>
            <a:ext cx="2640843" cy="1341686"/>
          </a:xfrm>
          <a:prstGeom prst="roundRect">
            <a:avLst>
              <a:gd name="adj" fmla="val 8519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4" name="Text 41"/>
          <p:cNvSpPr/>
          <p:nvPr/>
        </p:nvSpPr>
        <p:spPr>
          <a:xfrm>
            <a:off x="3455119" y="3658939"/>
            <a:ext cx="331850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▭</a:t>
            </a:r>
            <a:endParaRPr lang="en-US" sz="1547" dirty="0"/>
          </a:p>
        </p:txBody>
      </p:sp>
      <p:sp>
        <p:nvSpPr>
          <p:cNvPr id="45" name="Text 42"/>
          <p:cNvSpPr/>
          <p:nvPr/>
        </p:nvSpPr>
        <p:spPr>
          <a:xfrm>
            <a:off x="3858406" y="3685729"/>
            <a:ext cx="1830363" cy="196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34"/>
              </a:lnSpc>
              <a:buNone/>
            </a:pPr>
            <a:r>
              <a:rPr lang="en-US" sz="956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Economic Impact</a:t>
            </a:r>
            <a:endParaRPr lang="en-US" sz="956" dirty="0"/>
          </a:p>
        </p:txBody>
      </p:sp>
      <p:sp>
        <p:nvSpPr>
          <p:cNvPr id="46" name="Text 43"/>
          <p:cNvSpPr/>
          <p:nvPr/>
        </p:nvSpPr>
        <p:spPr>
          <a:xfrm>
            <a:off x="3455119" y="3966121"/>
            <a:ext cx="2233650" cy="392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181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181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Construction: </a:t>
            </a: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250–400</a:t>
            </a: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 jobs</a:t>
            </a:r>
            <a:endParaRPr lang="en-US" sz="800" dirty="0"/>
          </a:p>
          <a:p>
            <a:pPr marL="342900" indent="-342900" algn="l">
              <a:lnSpc>
                <a:spcPts val="1181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181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Operational: </a:t>
            </a: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40–80</a:t>
            </a: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 permanent jobs</a:t>
            </a:r>
            <a:endParaRPr lang="en-US" sz="800" dirty="0"/>
          </a:p>
        </p:txBody>
      </p:sp>
      <p:sp>
        <p:nvSpPr>
          <p:cNvPr id="47" name="Text 44"/>
          <p:cNvSpPr/>
          <p:nvPr/>
        </p:nvSpPr>
        <p:spPr>
          <a:xfrm>
            <a:off x="6042385" y="3455343"/>
            <a:ext cx="2640843" cy="1341686"/>
          </a:xfrm>
          <a:prstGeom prst="roundRect">
            <a:avLst>
              <a:gd name="adj" fmla="val 8519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8" name="Text 45"/>
          <p:cNvSpPr/>
          <p:nvPr/>
        </p:nvSpPr>
        <p:spPr>
          <a:xfrm>
            <a:off x="6245982" y="3658939"/>
            <a:ext cx="25349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✿</a:t>
            </a:r>
            <a:endParaRPr lang="en-US" sz="1547" dirty="0"/>
          </a:p>
        </p:txBody>
      </p:sp>
      <p:sp>
        <p:nvSpPr>
          <p:cNvPr id="49" name="Text 46"/>
          <p:cNvSpPr/>
          <p:nvPr/>
        </p:nvSpPr>
        <p:spPr>
          <a:xfrm>
            <a:off x="6570911" y="3685729"/>
            <a:ext cx="1908721" cy="196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34"/>
              </a:lnSpc>
              <a:buNone/>
            </a:pPr>
            <a:r>
              <a:rPr lang="en-US" sz="956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ESG Alignment</a:t>
            </a:r>
            <a:endParaRPr lang="en-US" sz="956" dirty="0"/>
          </a:p>
        </p:txBody>
      </p:sp>
      <p:sp>
        <p:nvSpPr>
          <p:cNvPr id="50" name="Text 47"/>
          <p:cNvSpPr/>
          <p:nvPr/>
        </p:nvSpPr>
        <p:spPr>
          <a:xfrm>
            <a:off x="6245982" y="3966121"/>
            <a:ext cx="2233650" cy="566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181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181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Social infrastructure investment</a:t>
            </a:r>
            <a:endParaRPr lang="en-US" sz="800" dirty="0"/>
          </a:p>
          <a:p>
            <a:pPr marL="342900" indent="-342900" algn="l">
              <a:lnSpc>
                <a:spcPts val="1181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181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Community upliftment</a:t>
            </a:r>
            <a:endParaRPr lang="en-US" sz="800" dirty="0"/>
          </a:p>
          <a:p>
            <a:pPr marL="342900" indent="-342900" algn="l">
              <a:lnSpc>
                <a:spcPts val="1181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181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Sustainable development outcomes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B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15250" y="3572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" name="Shape 1"/>
          <p:cNvSpPr/>
          <p:nvPr/>
        </p:nvSpPr>
        <p:spPr>
          <a:xfrm>
            <a:off x="9140428" y="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Shape 2"/>
          <p:cNvSpPr/>
          <p:nvPr/>
        </p:nvSpPr>
        <p:spPr>
          <a:xfrm>
            <a:off x="0" y="5139928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5" name="Shape 3"/>
          <p:cNvSpPr/>
          <p:nvPr/>
        </p:nvSpPr>
        <p:spPr>
          <a:xfrm>
            <a:off x="3572" y="371475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6" name="Text 4"/>
          <p:cNvSpPr/>
          <p:nvPr/>
        </p:nvSpPr>
        <p:spPr>
          <a:xfrm>
            <a:off x="457200" y="400050"/>
            <a:ext cx="1463115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113" dirty="0">
                <a:solidFill>
                  <a:srgbClr val="C8A95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RISK MANAGEMENT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1686148" y="478631"/>
            <a:ext cx="428625" cy="21431"/>
          </a:xfrm>
          <a:prstGeom prst="rect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457200" y="607219"/>
            <a:ext cx="8636000" cy="296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Key Risk Mitigation Measures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460772" y="1085069"/>
            <a:ext cx="4593431" cy="575072"/>
          </a:xfrm>
          <a:prstGeom prst="roundRect">
            <a:avLst>
              <a:gd name="adj" fmla="val 1987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607219" y="1217228"/>
            <a:ext cx="821420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⚒</a:t>
            </a:r>
            <a:endParaRPr lang="en-US" sz="1547" dirty="0"/>
          </a:p>
        </p:txBody>
      </p:sp>
      <p:sp>
        <p:nvSpPr>
          <p:cNvPr id="11" name="Text 9"/>
          <p:cNvSpPr/>
          <p:nvPr/>
        </p:nvSpPr>
        <p:spPr>
          <a:xfrm>
            <a:off x="1528651" y="1202941"/>
            <a:ext cx="3379105" cy="1725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Development Risk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1528651" y="1402966"/>
            <a:ext cx="3379105" cy="139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Design-build procurement model · Professional project management</a:t>
            </a:r>
            <a:endParaRPr lang="en-US" sz="800" dirty="0"/>
          </a:p>
        </p:txBody>
      </p:sp>
      <p:sp>
        <p:nvSpPr>
          <p:cNvPr id="13" name="Text 11"/>
          <p:cNvSpPr/>
          <p:nvPr/>
        </p:nvSpPr>
        <p:spPr>
          <a:xfrm>
            <a:off x="460772" y="1738722"/>
            <a:ext cx="4593431" cy="575072"/>
          </a:xfrm>
          <a:prstGeom prst="roundRect">
            <a:avLst>
              <a:gd name="adj" fmla="val 1987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607219" y="1870881"/>
            <a:ext cx="167766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◫</a:t>
            </a:r>
            <a:endParaRPr lang="en-US" sz="1547" dirty="0"/>
          </a:p>
        </p:txBody>
      </p:sp>
      <p:sp>
        <p:nvSpPr>
          <p:cNvPr id="15" name="Text 13"/>
          <p:cNvSpPr/>
          <p:nvPr/>
        </p:nvSpPr>
        <p:spPr>
          <a:xfrm>
            <a:off x="2384896" y="1856594"/>
            <a:ext cx="2522860" cy="1725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Cost Risk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2384896" y="2056619"/>
            <a:ext cx="2522860" cy="139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Quantity surveyor oversight · Budget certification</a:t>
            </a:r>
            <a:endParaRPr lang="en-US" sz="800" dirty="0"/>
          </a:p>
        </p:txBody>
      </p:sp>
      <p:sp>
        <p:nvSpPr>
          <p:cNvPr id="17" name="Text 15"/>
          <p:cNvSpPr/>
          <p:nvPr/>
        </p:nvSpPr>
        <p:spPr>
          <a:xfrm>
            <a:off x="460772" y="2392375"/>
            <a:ext cx="4593431" cy="575072"/>
          </a:xfrm>
          <a:prstGeom prst="roundRect">
            <a:avLst>
              <a:gd name="adj" fmla="val 1987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8" name="Text 16"/>
          <p:cNvSpPr/>
          <p:nvPr/>
        </p:nvSpPr>
        <p:spPr>
          <a:xfrm>
            <a:off x="607219" y="2524534"/>
            <a:ext cx="47204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♟</a:t>
            </a:r>
            <a:endParaRPr lang="en-US" sz="1547" dirty="0"/>
          </a:p>
        </p:txBody>
      </p:sp>
      <p:sp>
        <p:nvSpPr>
          <p:cNvPr id="19" name="Text 17"/>
          <p:cNvSpPr/>
          <p:nvPr/>
        </p:nvSpPr>
        <p:spPr>
          <a:xfrm>
            <a:off x="1179277" y="2510247"/>
            <a:ext cx="3728479" cy="1725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Occupancy Risk</a:t>
            </a:r>
            <a:endParaRPr lang="en-US" sz="900" dirty="0"/>
          </a:p>
        </p:txBody>
      </p:sp>
      <p:sp>
        <p:nvSpPr>
          <p:cNvPr id="20" name="Text 18"/>
          <p:cNvSpPr/>
          <p:nvPr/>
        </p:nvSpPr>
        <p:spPr>
          <a:xfrm>
            <a:off x="1179277" y="2710272"/>
            <a:ext cx="3838207" cy="139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Proven demand shortage · University proximity</a:t>
            </a:r>
            <a:endParaRPr lang="en-US" sz="800" dirty="0"/>
          </a:p>
        </p:txBody>
      </p:sp>
      <p:sp>
        <p:nvSpPr>
          <p:cNvPr id="21" name="Text 19"/>
          <p:cNvSpPr/>
          <p:nvPr/>
        </p:nvSpPr>
        <p:spPr>
          <a:xfrm>
            <a:off x="460772" y="3046028"/>
            <a:ext cx="4593431" cy="575072"/>
          </a:xfrm>
          <a:prstGeom prst="roundRect">
            <a:avLst>
              <a:gd name="adj" fmla="val 1987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2" name="Text 20"/>
          <p:cNvSpPr/>
          <p:nvPr/>
        </p:nvSpPr>
        <p:spPr>
          <a:xfrm>
            <a:off x="607219" y="3178187"/>
            <a:ext cx="54169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⚙</a:t>
            </a:r>
            <a:endParaRPr lang="en-US" sz="1547" dirty="0"/>
          </a:p>
        </p:txBody>
      </p:sp>
      <p:sp>
        <p:nvSpPr>
          <p:cNvPr id="23" name="Text 21"/>
          <p:cNvSpPr/>
          <p:nvPr/>
        </p:nvSpPr>
        <p:spPr>
          <a:xfrm>
            <a:off x="1248928" y="3163900"/>
            <a:ext cx="3658828" cy="1725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Operational Risk</a:t>
            </a:r>
            <a:endParaRPr lang="en-US" sz="900" dirty="0"/>
          </a:p>
        </p:txBody>
      </p:sp>
      <p:sp>
        <p:nvSpPr>
          <p:cNvPr id="24" name="Text 22"/>
          <p:cNvSpPr/>
          <p:nvPr/>
        </p:nvSpPr>
        <p:spPr>
          <a:xfrm>
            <a:off x="1248928" y="3363925"/>
            <a:ext cx="3768556" cy="139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Professional management platform</a:t>
            </a:r>
            <a:endParaRPr lang="en-US" sz="800" dirty="0"/>
          </a:p>
        </p:txBody>
      </p:sp>
      <p:sp>
        <p:nvSpPr>
          <p:cNvPr id="25" name="Text 23"/>
          <p:cNvSpPr/>
          <p:nvPr/>
        </p:nvSpPr>
        <p:spPr>
          <a:xfrm>
            <a:off x="460772" y="3699681"/>
            <a:ext cx="4593431" cy="575072"/>
          </a:xfrm>
          <a:prstGeom prst="roundRect">
            <a:avLst>
              <a:gd name="adj" fmla="val 1987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6" name="Text 24"/>
          <p:cNvSpPr/>
          <p:nvPr/>
        </p:nvSpPr>
        <p:spPr>
          <a:xfrm>
            <a:off x="607219" y="3831841"/>
            <a:ext cx="410654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⛨</a:t>
            </a:r>
            <a:endParaRPr lang="en-US" sz="1547" dirty="0"/>
          </a:p>
        </p:txBody>
      </p:sp>
      <p:sp>
        <p:nvSpPr>
          <p:cNvPr id="27" name="Text 25"/>
          <p:cNvSpPr/>
          <p:nvPr/>
        </p:nvSpPr>
        <p:spPr>
          <a:xfrm>
            <a:off x="1117885" y="3817553"/>
            <a:ext cx="3789871" cy="1725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Financial Risk</a:t>
            </a:r>
            <a:endParaRPr lang="en-US" sz="900" dirty="0"/>
          </a:p>
        </p:txBody>
      </p:sp>
      <p:sp>
        <p:nvSpPr>
          <p:cNvPr id="28" name="Text 26"/>
          <p:cNvSpPr/>
          <p:nvPr/>
        </p:nvSpPr>
        <p:spPr>
          <a:xfrm>
            <a:off x="1117885" y="4017578"/>
            <a:ext cx="3899599" cy="139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Phased implementation strategy</a:t>
            </a:r>
            <a:endParaRPr lang="en-US" sz="800" dirty="0"/>
          </a:p>
        </p:txBody>
      </p:sp>
      <p:sp>
        <p:nvSpPr>
          <p:cNvPr id="29" name="Text 27"/>
          <p:cNvSpPr/>
          <p:nvPr/>
        </p:nvSpPr>
        <p:spPr>
          <a:xfrm>
            <a:off x="5286375" y="1081497"/>
            <a:ext cx="3400425" cy="3719103"/>
          </a:xfrm>
          <a:prstGeom prst="roundRect">
            <a:avLst>
              <a:gd name="adj" fmla="val 3361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0" name="Shape 28"/>
          <p:cNvSpPr/>
          <p:nvPr/>
        </p:nvSpPr>
        <p:spPr>
          <a:xfrm>
            <a:off x="5286375" y="1085069"/>
            <a:ext cx="3400425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1" name="Shape 29"/>
          <p:cNvSpPr/>
          <p:nvPr/>
        </p:nvSpPr>
        <p:spPr>
          <a:xfrm>
            <a:off x="8683228" y="1081497"/>
            <a:ext cx="0" cy="3719103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2" name="Shape 30"/>
          <p:cNvSpPr/>
          <p:nvPr/>
        </p:nvSpPr>
        <p:spPr>
          <a:xfrm>
            <a:off x="5286375" y="4797028"/>
            <a:ext cx="3400425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3" name="Shape 31"/>
          <p:cNvSpPr/>
          <p:nvPr/>
        </p:nvSpPr>
        <p:spPr>
          <a:xfrm>
            <a:off x="5297091" y="1081497"/>
            <a:ext cx="0" cy="3719103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4" name="Text 32"/>
          <p:cNvSpPr/>
          <p:nvPr/>
        </p:nvSpPr>
        <p:spPr>
          <a:xfrm>
            <a:off x="5507831" y="1260091"/>
            <a:ext cx="686358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688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◔</a:t>
            </a:r>
            <a:endParaRPr lang="en-US" sz="1688" dirty="0"/>
          </a:p>
        </p:txBody>
      </p:sp>
      <p:sp>
        <p:nvSpPr>
          <p:cNvPr id="35" name="Text 33"/>
          <p:cNvSpPr/>
          <p:nvPr/>
        </p:nvSpPr>
        <p:spPr>
          <a:xfrm>
            <a:off x="6265627" y="1281522"/>
            <a:ext cx="2214004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88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Transaction Timeline</a:t>
            </a:r>
            <a:endParaRPr lang="en-US" sz="1125" dirty="0"/>
          </a:p>
        </p:txBody>
      </p:sp>
      <p:sp>
        <p:nvSpPr>
          <p:cNvPr id="36" name="Text 34"/>
          <p:cNvSpPr/>
          <p:nvPr/>
        </p:nvSpPr>
        <p:spPr>
          <a:xfrm>
            <a:off x="5507831" y="1660141"/>
            <a:ext cx="297180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kern="0" spc="56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PATH TO FINANCIAL CLOSE</a:t>
            </a:r>
            <a:endParaRPr lang="en-US" sz="800" dirty="0"/>
          </a:p>
        </p:txBody>
      </p:sp>
      <p:pic>
        <p:nvPicPr>
          <p:cNvPr id="3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413" y="1999469"/>
            <a:ext cx="14288" cy="1954597"/>
          </a:xfrm>
          <a:prstGeom prst="rect">
            <a:avLst/>
          </a:prstGeom>
        </p:spPr>
      </p:pic>
      <p:sp>
        <p:nvSpPr>
          <p:cNvPr id="38" name="Text 35"/>
          <p:cNvSpPr/>
          <p:nvPr/>
        </p:nvSpPr>
        <p:spPr>
          <a:xfrm>
            <a:off x="5793581" y="2013756"/>
            <a:ext cx="1222512" cy="13687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 fontScale="77500" lnSpcReduction="20000"/>
          </a:bodyPr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Term Sheet Execution</a:t>
            </a:r>
            <a:endParaRPr lang="en-US" sz="800" dirty="0"/>
          </a:p>
        </p:txBody>
      </p:sp>
      <p:sp>
        <p:nvSpPr>
          <p:cNvPr id="39" name="Text 36"/>
          <p:cNvSpPr/>
          <p:nvPr/>
        </p:nvSpPr>
        <p:spPr>
          <a:xfrm>
            <a:off x="5793581" y="2178062"/>
            <a:ext cx="1222512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Months 0–2</a:t>
            </a:r>
            <a:endParaRPr lang="en-US" sz="800" dirty="0"/>
          </a:p>
        </p:txBody>
      </p:sp>
      <p:sp>
        <p:nvSpPr>
          <p:cNvPr id="40" name="Text 37"/>
          <p:cNvSpPr/>
          <p:nvPr/>
        </p:nvSpPr>
        <p:spPr>
          <a:xfrm>
            <a:off x="5793581" y="2460241"/>
            <a:ext cx="775239" cy="13687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 fontScale="77500" lnSpcReduction="20000"/>
          </a:bodyPr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Due Diligence</a:t>
            </a:r>
            <a:endParaRPr lang="en-US" sz="800" dirty="0"/>
          </a:p>
        </p:txBody>
      </p:sp>
      <p:sp>
        <p:nvSpPr>
          <p:cNvPr id="41" name="Text 38"/>
          <p:cNvSpPr/>
          <p:nvPr/>
        </p:nvSpPr>
        <p:spPr>
          <a:xfrm>
            <a:off x="5793581" y="2624547"/>
            <a:ext cx="775239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Months 2–6</a:t>
            </a:r>
            <a:endParaRPr lang="en-US" sz="800" dirty="0"/>
          </a:p>
        </p:txBody>
      </p:sp>
      <p:sp>
        <p:nvSpPr>
          <p:cNvPr id="42" name="Text 39"/>
          <p:cNvSpPr/>
          <p:nvPr/>
        </p:nvSpPr>
        <p:spPr>
          <a:xfrm>
            <a:off x="5793581" y="2906725"/>
            <a:ext cx="874924" cy="13687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 fontScale="77500" lnSpcReduction="20000"/>
          </a:bodyPr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Credit Approval</a:t>
            </a:r>
            <a:endParaRPr lang="en-US" sz="800" dirty="0"/>
          </a:p>
        </p:txBody>
      </p:sp>
      <p:sp>
        <p:nvSpPr>
          <p:cNvPr id="43" name="Text 40"/>
          <p:cNvSpPr/>
          <p:nvPr/>
        </p:nvSpPr>
        <p:spPr>
          <a:xfrm>
            <a:off x="5793581" y="3071031"/>
            <a:ext cx="874924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Months 5–10</a:t>
            </a:r>
            <a:endParaRPr lang="en-US" sz="800" dirty="0"/>
          </a:p>
        </p:txBody>
      </p:sp>
      <p:sp>
        <p:nvSpPr>
          <p:cNvPr id="44" name="Text 41"/>
          <p:cNvSpPr/>
          <p:nvPr/>
        </p:nvSpPr>
        <p:spPr>
          <a:xfrm>
            <a:off x="5793581" y="3353209"/>
            <a:ext cx="859879" cy="13687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 fontScale="77500" lnSpcReduction="20000"/>
          </a:bodyPr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Financial Close</a:t>
            </a:r>
            <a:endParaRPr lang="en-US" sz="800" dirty="0"/>
          </a:p>
        </p:txBody>
      </p:sp>
      <p:sp>
        <p:nvSpPr>
          <p:cNvPr id="45" name="Text 42"/>
          <p:cNvSpPr/>
          <p:nvPr/>
        </p:nvSpPr>
        <p:spPr>
          <a:xfrm>
            <a:off x="5793581" y="3517516"/>
            <a:ext cx="859879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Months 8–16</a:t>
            </a:r>
            <a:endParaRPr lang="en-US" sz="800" dirty="0"/>
          </a:p>
        </p:txBody>
      </p:sp>
      <p:sp>
        <p:nvSpPr>
          <p:cNvPr id="46" name="Text 43"/>
          <p:cNvSpPr/>
          <p:nvPr/>
        </p:nvSpPr>
        <p:spPr>
          <a:xfrm>
            <a:off x="5511403" y="4129088"/>
            <a:ext cx="2964656" cy="489347"/>
          </a:xfrm>
          <a:prstGeom prst="roundRect">
            <a:avLst>
              <a:gd name="adj" fmla="val 15572"/>
            </a:avLst>
          </a:prstGeom>
          <a:solidFill>
            <a:srgbClr val="C8A951">
              <a:alpha val="8000"/>
            </a:srgbClr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7" name="Text 44"/>
          <p:cNvSpPr/>
          <p:nvPr/>
        </p:nvSpPr>
        <p:spPr>
          <a:xfrm>
            <a:off x="5629275" y="4266605"/>
            <a:ext cx="230386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40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⚑</a:t>
            </a:r>
            <a:endParaRPr lang="en-US" sz="1406" dirty="0"/>
          </a:p>
        </p:txBody>
      </p:sp>
      <p:sp>
        <p:nvSpPr>
          <p:cNvPr id="48" name="Text 45"/>
          <p:cNvSpPr/>
          <p:nvPr/>
        </p:nvSpPr>
        <p:spPr>
          <a:xfrm>
            <a:off x="5931098" y="4232672"/>
            <a:ext cx="2427089" cy="10472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 fontScale="62500" lnSpcReduction="20000"/>
          </a:bodyPr>
          <a:lstStyle/>
          <a:p>
            <a:pPr marL="0" indent="0" algn="l">
              <a:lnSpc>
                <a:spcPts val="928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MILESTONE</a:t>
            </a:r>
            <a:endParaRPr lang="en-US" sz="800" dirty="0"/>
          </a:p>
        </p:txBody>
      </p:sp>
      <p:sp>
        <p:nvSpPr>
          <p:cNvPr id="49" name="Text 46"/>
          <p:cNvSpPr/>
          <p:nvPr/>
        </p:nvSpPr>
        <p:spPr>
          <a:xfrm>
            <a:off x="5931098" y="4364831"/>
            <a:ext cx="2536817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Investment Close &amp; Construction Commencement</a:t>
            </a:r>
            <a:endParaRPr lang="en-US" sz="800" dirty="0"/>
          </a:p>
        </p:txBody>
      </p:sp>
      <p:sp>
        <p:nvSpPr>
          <p:cNvPr id="50" name="Text 47"/>
          <p:cNvSpPr/>
          <p:nvPr/>
        </p:nvSpPr>
        <p:spPr>
          <a:xfrm>
            <a:off x="5507831" y="2013756"/>
            <a:ext cx="171450" cy="171450"/>
          </a:xfrm>
          <a:prstGeom prst="ellipse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1" name="Text 48"/>
          <p:cNvSpPr/>
          <p:nvPr/>
        </p:nvSpPr>
        <p:spPr>
          <a:xfrm>
            <a:off x="5569893" y="2040545"/>
            <a:ext cx="109389" cy="144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28"/>
              </a:lnSpc>
              <a:buNone/>
            </a:pPr>
            <a:r>
              <a:rPr lang="en-US" sz="800" b="1" dirty="0">
                <a:solidFill>
                  <a:srgbClr val="0B1D3A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1</a:t>
            </a:r>
            <a:endParaRPr lang="en-US" sz="800" dirty="0"/>
          </a:p>
        </p:txBody>
      </p:sp>
      <p:sp>
        <p:nvSpPr>
          <p:cNvPr id="52" name="Text 49"/>
          <p:cNvSpPr/>
          <p:nvPr/>
        </p:nvSpPr>
        <p:spPr>
          <a:xfrm>
            <a:off x="5507831" y="2460241"/>
            <a:ext cx="171450" cy="171450"/>
          </a:xfrm>
          <a:prstGeom prst="ellipse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3" name="Text 50"/>
          <p:cNvSpPr/>
          <p:nvPr/>
        </p:nvSpPr>
        <p:spPr>
          <a:xfrm>
            <a:off x="5569893" y="2487030"/>
            <a:ext cx="109389" cy="144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28"/>
              </a:lnSpc>
              <a:buNone/>
            </a:pPr>
            <a:r>
              <a:rPr lang="en-US" sz="800" b="1" dirty="0">
                <a:solidFill>
                  <a:srgbClr val="0B1D3A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2</a:t>
            </a:r>
            <a:endParaRPr lang="en-US" sz="800" dirty="0"/>
          </a:p>
        </p:txBody>
      </p:sp>
      <p:sp>
        <p:nvSpPr>
          <p:cNvPr id="54" name="Text 51"/>
          <p:cNvSpPr/>
          <p:nvPr/>
        </p:nvSpPr>
        <p:spPr>
          <a:xfrm>
            <a:off x="5507831" y="2906725"/>
            <a:ext cx="171450" cy="171450"/>
          </a:xfrm>
          <a:prstGeom prst="ellipse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5" name="Text 52"/>
          <p:cNvSpPr/>
          <p:nvPr/>
        </p:nvSpPr>
        <p:spPr>
          <a:xfrm>
            <a:off x="5569893" y="2933514"/>
            <a:ext cx="109389" cy="144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28"/>
              </a:lnSpc>
              <a:buNone/>
            </a:pPr>
            <a:r>
              <a:rPr lang="en-US" sz="800" b="1" dirty="0">
                <a:solidFill>
                  <a:srgbClr val="0B1D3A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3</a:t>
            </a:r>
            <a:endParaRPr lang="en-US" sz="800" dirty="0"/>
          </a:p>
        </p:txBody>
      </p:sp>
      <p:sp>
        <p:nvSpPr>
          <p:cNvPr id="56" name="Text 53"/>
          <p:cNvSpPr/>
          <p:nvPr/>
        </p:nvSpPr>
        <p:spPr>
          <a:xfrm>
            <a:off x="5507831" y="3353209"/>
            <a:ext cx="171450" cy="171450"/>
          </a:xfrm>
          <a:prstGeom prst="ellipse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7" name="Text 54"/>
          <p:cNvSpPr/>
          <p:nvPr/>
        </p:nvSpPr>
        <p:spPr>
          <a:xfrm>
            <a:off x="5569893" y="3379998"/>
            <a:ext cx="109389" cy="144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28"/>
              </a:lnSpc>
              <a:buNone/>
            </a:pPr>
            <a:r>
              <a:rPr lang="en-US" sz="800" b="1" dirty="0">
                <a:solidFill>
                  <a:srgbClr val="0B1D3A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4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B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15250" y="3572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" name="Shape 1"/>
          <p:cNvSpPr/>
          <p:nvPr/>
        </p:nvSpPr>
        <p:spPr>
          <a:xfrm>
            <a:off x="9140428" y="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Shape 2"/>
          <p:cNvSpPr/>
          <p:nvPr/>
        </p:nvSpPr>
        <p:spPr>
          <a:xfrm>
            <a:off x="0" y="5139928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5" name="Shape 3"/>
          <p:cNvSpPr/>
          <p:nvPr/>
        </p:nvSpPr>
        <p:spPr>
          <a:xfrm>
            <a:off x="3572" y="371475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6" name="Text 4"/>
          <p:cNvSpPr/>
          <p:nvPr/>
        </p:nvSpPr>
        <p:spPr>
          <a:xfrm>
            <a:off x="457200" y="400050"/>
            <a:ext cx="1267955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113" dirty="0">
                <a:solidFill>
                  <a:srgbClr val="C8A95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EXIT STRATEGY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1537469" y="478631"/>
            <a:ext cx="428625" cy="21431"/>
          </a:xfrm>
          <a:prstGeom prst="rect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457200" y="607219"/>
            <a:ext cx="8636000" cy="259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Multiple Liquidity Pathways</a:t>
            </a:r>
            <a:endParaRPr lang="en-US" sz="1575" dirty="0"/>
          </a:p>
        </p:txBody>
      </p:sp>
      <p:sp>
        <p:nvSpPr>
          <p:cNvPr id="9" name="Text 7"/>
          <p:cNvSpPr/>
          <p:nvPr/>
        </p:nvSpPr>
        <p:spPr>
          <a:xfrm>
            <a:off x="457200" y="975792"/>
            <a:ext cx="1971675" cy="1650988"/>
          </a:xfrm>
          <a:prstGeom prst="roundRect">
            <a:avLst>
              <a:gd name="adj" fmla="val 6923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457200" y="979363"/>
            <a:ext cx="1971675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1" name="Shape 9"/>
          <p:cNvSpPr/>
          <p:nvPr/>
        </p:nvSpPr>
        <p:spPr>
          <a:xfrm>
            <a:off x="2425303" y="975792"/>
            <a:ext cx="0" cy="1650988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2" name="Shape 10"/>
          <p:cNvSpPr/>
          <p:nvPr/>
        </p:nvSpPr>
        <p:spPr>
          <a:xfrm>
            <a:off x="457200" y="2623207"/>
            <a:ext cx="1971675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3" name="Shape 11"/>
          <p:cNvSpPr/>
          <p:nvPr/>
        </p:nvSpPr>
        <p:spPr>
          <a:xfrm>
            <a:off x="467916" y="975792"/>
            <a:ext cx="0" cy="1650988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4" name="Text 12"/>
          <p:cNvSpPr/>
          <p:nvPr/>
        </p:nvSpPr>
        <p:spPr>
          <a:xfrm>
            <a:off x="621506" y="1125810"/>
            <a:ext cx="1657350" cy="216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75"/>
              </a:lnSpc>
              <a:buNone/>
            </a:pPr>
            <a:r>
              <a:rPr lang="en-US" sz="1575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01</a:t>
            </a:r>
            <a:endParaRPr lang="en-US" sz="1575" dirty="0"/>
          </a:p>
        </p:txBody>
      </p:sp>
      <p:sp>
        <p:nvSpPr>
          <p:cNvPr id="15" name="Text 13"/>
          <p:cNvSpPr/>
          <p:nvPr/>
        </p:nvSpPr>
        <p:spPr>
          <a:xfrm>
            <a:off x="621506" y="1411560"/>
            <a:ext cx="1657350" cy="196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34"/>
              </a:lnSpc>
              <a:buNone/>
            </a:pPr>
            <a:r>
              <a:rPr lang="en-US" sz="956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Refinance</a:t>
            </a:r>
            <a:endParaRPr lang="en-US" sz="956" dirty="0"/>
          </a:p>
        </p:txBody>
      </p:sp>
      <p:sp>
        <p:nvSpPr>
          <p:cNvPr id="16" name="Text 14"/>
          <p:cNvSpPr/>
          <p:nvPr/>
        </p:nvSpPr>
        <p:spPr>
          <a:xfrm>
            <a:off x="621506" y="1665163"/>
            <a:ext cx="1657350" cy="532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097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097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Stabilised NOI</a:t>
            </a:r>
            <a:endParaRPr lang="en-US" sz="800" dirty="0"/>
          </a:p>
          <a:p>
            <a:pPr marL="342900" indent="-342900" algn="l">
              <a:lnSpc>
                <a:spcPts val="1097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097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Improved debt terms</a:t>
            </a:r>
            <a:endParaRPr lang="en-US" sz="800" dirty="0"/>
          </a:p>
          <a:p>
            <a:pPr marL="342900" indent="-342900" algn="l">
              <a:lnSpc>
                <a:spcPts val="1097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097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Equity recapitalisation</a:t>
            </a:r>
            <a:endParaRPr lang="en-US" sz="800" dirty="0"/>
          </a:p>
        </p:txBody>
      </p:sp>
      <p:sp>
        <p:nvSpPr>
          <p:cNvPr id="17" name="Text 15"/>
          <p:cNvSpPr/>
          <p:nvPr/>
        </p:nvSpPr>
        <p:spPr>
          <a:xfrm>
            <a:off x="2543175" y="975792"/>
            <a:ext cx="1971675" cy="1650988"/>
          </a:xfrm>
          <a:prstGeom prst="roundRect">
            <a:avLst>
              <a:gd name="adj" fmla="val 6923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8" name="Shape 16"/>
          <p:cNvSpPr/>
          <p:nvPr/>
        </p:nvSpPr>
        <p:spPr>
          <a:xfrm>
            <a:off x="2543175" y="979363"/>
            <a:ext cx="1971675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9" name="Shape 17"/>
          <p:cNvSpPr/>
          <p:nvPr/>
        </p:nvSpPr>
        <p:spPr>
          <a:xfrm>
            <a:off x="4511278" y="975792"/>
            <a:ext cx="0" cy="1650988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0" name="Shape 18"/>
          <p:cNvSpPr/>
          <p:nvPr/>
        </p:nvSpPr>
        <p:spPr>
          <a:xfrm>
            <a:off x="2543175" y="2623207"/>
            <a:ext cx="1971675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1" name="Shape 19"/>
          <p:cNvSpPr/>
          <p:nvPr/>
        </p:nvSpPr>
        <p:spPr>
          <a:xfrm>
            <a:off x="2553891" y="975792"/>
            <a:ext cx="0" cy="1650988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2" name="Text 20"/>
          <p:cNvSpPr/>
          <p:nvPr/>
        </p:nvSpPr>
        <p:spPr>
          <a:xfrm>
            <a:off x="2707481" y="1125810"/>
            <a:ext cx="1657350" cy="216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75"/>
              </a:lnSpc>
              <a:buNone/>
            </a:pPr>
            <a:r>
              <a:rPr lang="en-US" sz="1575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02</a:t>
            </a:r>
            <a:endParaRPr lang="en-US" sz="1575" dirty="0"/>
          </a:p>
        </p:txBody>
      </p:sp>
      <p:sp>
        <p:nvSpPr>
          <p:cNvPr id="23" name="Text 21"/>
          <p:cNvSpPr/>
          <p:nvPr/>
        </p:nvSpPr>
        <p:spPr>
          <a:xfrm>
            <a:off x="2707481" y="1411560"/>
            <a:ext cx="1657350" cy="196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34"/>
              </a:lnSpc>
              <a:buNone/>
            </a:pPr>
            <a:r>
              <a:rPr lang="en-US" sz="956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Institutional Sale</a:t>
            </a:r>
            <a:endParaRPr lang="en-US" sz="956" dirty="0"/>
          </a:p>
        </p:txBody>
      </p:sp>
      <p:sp>
        <p:nvSpPr>
          <p:cNvPr id="24" name="Text 22"/>
          <p:cNvSpPr/>
          <p:nvPr/>
        </p:nvSpPr>
        <p:spPr>
          <a:xfrm>
            <a:off x="2707481" y="1665163"/>
            <a:ext cx="1657350" cy="532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097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097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REIT acquisition</a:t>
            </a:r>
            <a:endParaRPr lang="en-US" sz="800" dirty="0"/>
          </a:p>
          <a:p>
            <a:pPr marL="342900" indent="-342900" algn="l">
              <a:lnSpc>
                <a:spcPts val="1097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097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Infrastructure funds</a:t>
            </a:r>
            <a:endParaRPr lang="en-US" sz="800" dirty="0"/>
          </a:p>
          <a:p>
            <a:pPr marL="342900" indent="-342900" algn="l">
              <a:lnSpc>
                <a:spcPts val="1097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097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Pension funds</a:t>
            </a:r>
            <a:endParaRPr lang="en-US" sz="800" dirty="0"/>
          </a:p>
        </p:txBody>
      </p:sp>
      <p:sp>
        <p:nvSpPr>
          <p:cNvPr id="25" name="Text 23"/>
          <p:cNvSpPr/>
          <p:nvPr/>
        </p:nvSpPr>
        <p:spPr>
          <a:xfrm>
            <a:off x="4629150" y="975792"/>
            <a:ext cx="1971675" cy="1650988"/>
          </a:xfrm>
          <a:prstGeom prst="roundRect">
            <a:avLst>
              <a:gd name="adj" fmla="val 6923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6" name="Shape 24"/>
          <p:cNvSpPr/>
          <p:nvPr/>
        </p:nvSpPr>
        <p:spPr>
          <a:xfrm>
            <a:off x="4629150" y="979363"/>
            <a:ext cx="1971675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7" name="Shape 25"/>
          <p:cNvSpPr/>
          <p:nvPr/>
        </p:nvSpPr>
        <p:spPr>
          <a:xfrm>
            <a:off x="6597253" y="975792"/>
            <a:ext cx="0" cy="1650988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8" name="Shape 26"/>
          <p:cNvSpPr/>
          <p:nvPr/>
        </p:nvSpPr>
        <p:spPr>
          <a:xfrm>
            <a:off x="4629150" y="2623207"/>
            <a:ext cx="1971675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9" name="Shape 27"/>
          <p:cNvSpPr/>
          <p:nvPr/>
        </p:nvSpPr>
        <p:spPr>
          <a:xfrm>
            <a:off x="4639866" y="975792"/>
            <a:ext cx="0" cy="1650988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0" name="Text 28"/>
          <p:cNvSpPr/>
          <p:nvPr/>
        </p:nvSpPr>
        <p:spPr>
          <a:xfrm>
            <a:off x="4793456" y="1125810"/>
            <a:ext cx="1657350" cy="216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75"/>
              </a:lnSpc>
              <a:buNone/>
            </a:pPr>
            <a:r>
              <a:rPr lang="en-US" sz="1575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03</a:t>
            </a:r>
            <a:endParaRPr lang="en-US" sz="1575" dirty="0"/>
          </a:p>
        </p:txBody>
      </p:sp>
      <p:sp>
        <p:nvSpPr>
          <p:cNvPr id="31" name="Text 29"/>
          <p:cNvSpPr/>
          <p:nvPr/>
        </p:nvSpPr>
        <p:spPr>
          <a:xfrm>
            <a:off x="4793456" y="1411560"/>
            <a:ext cx="1657350" cy="196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34"/>
              </a:lnSpc>
              <a:buNone/>
            </a:pPr>
            <a:r>
              <a:rPr lang="en-US" sz="956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Portfolio Aggregation</a:t>
            </a:r>
            <a:endParaRPr lang="en-US" sz="956" dirty="0"/>
          </a:p>
        </p:txBody>
      </p:sp>
      <p:sp>
        <p:nvSpPr>
          <p:cNvPr id="32" name="Text 30"/>
          <p:cNvSpPr/>
          <p:nvPr/>
        </p:nvSpPr>
        <p:spPr>
          <a:xfrm>
            <a:off x="4793456" y="1665163"/>
            <a:ext cx="1657350" cy="354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097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097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Multi-campus platform</a:t>
            </a:r>
            <a:endParaRPr lang="en-US" sz="800" dirty="0"/>
          </a:p>
          <a:p>
            <a:pPr marL="342900" indent="-342900" algn="l">
              <a:lnSpc>
                <a:spcPts val="1097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097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Enhanced valuation multiple</a:t>
            </a:r>
            <a:endParaRPr lang="en-US" sz="800" dirty="0"/>
          </a:p>
        </p:txBody>
      </p:sp>
      <p:sp>
        <p:nvSpPr>
          <p:cNvPr id="33" name="Text 31"/>
          <p:cNvSpPr/>
          <p:nvPr/>
        </p:nvSpPr>
        <p:spPr>
          <a:xfrm>
            <a:off x="6715125" y="975792"/>
            <a:ext cx="1971675" cy="1650988"/>
          </a:xfrm>
          <a:prstGeom prst="roundRect">
            <a:avLst>
              <a:gd name="adj" fmla="val 6923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4" name="Shape 32"/>
          <p:cNvSpPr/>
          <p:nvPr/>
        </p:nvSpPr>
        <p:spPr>
          <a:xfrm>
            <a:off x="6715125" y="979363"/>
            <a:ext cx="1971675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5" name="Shape 33"/>
          <p:cNvSpPr/>
          <p:nvPr/>
        </p:nvSpPr>
        <p:spPr>
          <a:xfrm>
            <a:off x="8683228" y="975792"/>
            <a:ext cx="0" cy="1650988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6" name="Shape 34"/>
          <p:cNvSpPr/>
          <p:nvPr/>
        </p:nvSpPr>
        <p:spPr>
          <a:xfrm>
            <a:off x="6715125" y="2623207"/>
            <a:ext cx="1971675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7" name="Shape 35"/>
          <p:cNvSpPr/>
          <p:nvPr/>
        </p:nvSpPr>
        <p:spPr>
          <a:xfrm>
            <a:off x="6725841" y="975792"/>
            <a:ext cx="0" cy="1650988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8" name="Text 36"/>
          <p:cNvSpPr/>
          <p:nvPr/>
        </p:nvSpPr>
        <p:spPr>
          <a:xfrm>
            <a:off x="6879431" y="1125810"/>
            <a:ext cx="1657350" cy="216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75"/>
              </a:lnSpc>
              <a:buNone/>
            </a:pPr>
            <a:r>
              <a:rPr lang="en-US" sz="1575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04</a:t>
            </a:r>
            <a:endParaRPr lang="en-US" sz="1575" dirty="0"/>
          </a:p>
        </p:txBody>
      </p:sp>
      <p:sp>
        <p:nvSpPr>
          <p:cNvPr id="39" name="Text 37"/>
          <p:cNvSpPr/>
          <p:nvPr/>
        </p:nvSpPr>
        <p:spPr>
          <a:xfrm>
            <a:off x="6879431" y="1411560"/>
            <a:ext cx="1657350" cy="196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34"/>
              </a:lnSpc>
              <a:buNone/>
            </a:pPr>
            <a:r>
              <a:rPr lang="en-US" sz="956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Strategic PBSA Sale</a:t>
            </a:r>
            <a:endParaRPr lang="en-US" sz="956" dirty="0"/>
          </a:p>
        </p:txBody>
      </p:sp>
      <p:sp>
        <p:nvSpPr>
          <p:cNvPr id="40" name="Text 38"/>
          <p:cNvSpPr/>
          <p:nvPr/>
        </p:nvSpPr>
        <p:spPr>
          <a:xfrm>
            <a:off x="6879431" y="1665163"/>
            <a:ext cx="1657350" cy="354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097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097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Specialist housing investors</a:t>
            </a:r>
            <a:endParaRPr lang="en-US" sz="800" dirty="0"/>
          </a:p>
          <a:p>
            <a:pPr marL="342900" indent="-342900" algn="l">
              <a:lnSpc>
                <a:spcPts val="1097"/>
              </a:lnSpc>
              <a:spcAft>
                <a:spcPts val="225"/>
              </a:spcAft>
              <a:buSzPct val="100000"/>
              <a:buChar char="•"/>
            </a:pPr>
            <a:r>
              <a:rPr lang="en-US" sz="800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›</a:t>
            </a:r>
            <a:endParaRPr lang="en-US" sz="800" dirty="0"/>
          </a:p>
          <a:p>
            <a:pPr marL="0" indent="0" algn="l">
              <a:lnSpc>
                <a:spcPts val="1097"/>
              </a:lnSpc>
              <a:spcAft>
                <a:spcPts val="225"/>
              </a:spcAft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International operators</a:t>
            </a:r>
            <a:endParaRPr lang="en-US" sz="800" dirty="0"/>
          </a:p>
        </p:txBody>
      </p:sp>
      <p:pic>
        <p:nvPicPr>
          <p:cNvPr id="4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26792"/>
            <a:ext cx="8229600" cy="14288"/>
          </a:xfrm>
          <a:prstGeom prst="rect">
            <a:avLst/>
          </a:prstGeom>
        </p:spPr>
      </p:pic>
      <p:sp>
        <p:nvSpPr>
          <p:cNvPr id="42" name="Text 39"/>
          <p:cNvSpPr/>
          <p:nvPr/>
        </p:nvSpPr>
        <p:spPr>
          <a:xfrm>
            <a:off x="457200" y="2841092"/>
            <a:ext cx="1658129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113" dirty="0">
                <a:solidFill>
                  <a:srgbClr val="C8A95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INVESTMENT THESIS</a:t>
            </a:r>
            <a:endParaRPr lang="en-US" sz="800" dirty="0"/>
          </a:p>
        </p:txBody>
      </p:sp>
      <p:sp>
        <p:nvSpPr>
          <p:cNvPr id="43" name="Text 40"/>
          <p:cNvSpPr/>
          <p:nvPr/>
        </p:nvSpPr>
        <p:spPr>
          <a:xfrm>
            <a:off x="1834716" y="2919673"/>
            <a:ext cx="428625" cy="21431"/>
          </a:xfrm>
          <a:prstGeom prst="rect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4" name="Text 41"/>
          <p:cNvSpPr/>
          <p:nvPr/>
        </p:nvSpPr>
        <p:spPr>
          <a:xfrm>
            <a:off x="457200" y="3048260"/>
            <a:ext cx="8636000" cy="222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Why Invest in Waishe Student Housing?</a:t>
            </a:r>
            <a:endParaRPr lang="en-US" sz="1350" dirty="0"/>
          </a:p>
        </p:txBody>
      </p:sp>
      <p:sp>
        <p:nvSpPr>
          <p:cNvPr id="45" name="Text 42"/>
          <p:cNvSpPr/>
          <p:nvPr/>
        </p:nvSpPr>
        <p:spPr>
          <a:xfrm>
            <a:off x="460772" y="3357563"/>
            <a:ext cx="2678906" cy="673298"/>
          </a:xfrm>
          <a:prstGeom prst="roundRect">
            <a:avLst>
              <a:gd name="adj" fmla="val 1697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6" name="Text 43"/>
          <p:cNvSpPr/>
          <p:nvPr/>
        </p:nvSpPr>
        <p:spPr>
          <a:xfrm>
            <a:off x="592931" y="3468291"/>
            <a:ext cx="803783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⌇</a:t>
            </a:r>
            <a:endParaRPr lang="en-US" sz="1547" dirty="0"/>
          </a:p>
        </p:txBody>
      </p:sp>
      <p:sp>
        <p:nvSpPr>
          <p:cNvPr id="47" name="Text 44"/>
          <p:cNvSpPr/>
          <p:nvPr/>
        </p:nvSpPr>
        <p:spPr>
          <a:xfrm>
            <a:off x="1482440" y="3461147"/>
            <a:ext cx="1525079" cy="15116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b="1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Demand-Backed</a:t>
            </a:r>
            <a:endParaRPr lang="en-US" sz="800" dirty="0"/>
          </a:p>
        </p:txBody>
      </p:sp>
      <p:sp>
        <p:nvSpPr>
          <p:cNvPr id="48" name="Text 45"/>
          <p:cNvSpPr/>
          <p:nvPr/>
        </p:nvSpPr>
        <p:spPr>
          <a:xfrm>
            <a:off x="1482440" y="3639741"/>
            <a:ext cx="1616519" cy="287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45"/>
              </a:lnSpc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8,000+</a:t>
            </a: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 bed shortage creates structural demand</a:t>
            </a:r>
            <a:endParaRPr lang="en-US" sz="800" dirty="0"/>
          </a:p>
        </p:txBody>
      </p:sp>
      <p:sp>
        <p:nvSpPr>
          <p:cNvPr id="49" name="Text 46"/>
          <p:cNvSpPr/>
          <p:nvPr/>
        </p:nvSpPr>
        <p:spPr>
          <a:xfrm>
            <a:off x="3232547" y="3357563"/>
            <a:ext cx="2678906" cy="673298"/>
          </a:xfrm>
          <a:prstGeom prst="roundRect">
            <a:avLst>
              <a:gd name="adj" fmla="val 1697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0" name="Text 47"/>
          <p:cNvSpPr/>
          <p:nvPr/>
        </p:nvSpPr>
        <p:spPr>
          <a:xfrm>
            <a:off x="3364706" y="3468291"/>
            <a:ext cx="541474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⛨</a:t>
            </a:r>
            <a:endParaRPr lang="en-US" sz="1547" dirty="0"/>
          </a:p>
        </p:txBody>
      </p:sp>
      <p:sp>
        <p:nvSpPr>
          <p:cNvPr id="51" name="Text 48"/>
          <p:cNvSpPr/>
          <p:nvPr/>
        </p:nvSpPr>
        <p:spPr>
          <a:xfrm>
            <a:off x="3991905" y="3461147"/>
            <a:ext cx="1787389" cy="15116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b="1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Risk-Managed</a:t>
            </a:r>
            <a:endParaRPr lang="en-US" sz="800" dirty="0"/>
          </a:p>
        </p:txBody>
      </p:sp>
      <p:sp>
        <p:nvSpPr>
          <p:cNvPr id="52" name="Text 49"/>
          <p:cNvSpPr/>
          <p:nvPr/>
        </p:nvSpPr>
        <p:spPr>
          <a:xfrm>
            <a:off x="3991905" y="3639741"/>
            <a:ext cx="1787389" cy="287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45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Phased development reduces execution exposure</a:t>
            </a:r>
            <a:endParaRPr lang="en-US" sz="800" dirty="0"/>
          </a:p>
        </p:txBody>
      </p:sp>
      <p:sp>
        <p:nvSpPr>
          <p:cNvPr id="53" name="Text 50"/>
          <p:cNvSpPr/>
          <p:nvPr/>
        </p:nvSpPr>
        <p:spPr>
          <a:xfrm>
            <a:off x="6004322" y="3357563"/>
            <a:ext cx="2678906" cy="673298"/>
          </a:xfrm>
          <a:prstGeom prst="roundRect">
            <a:avLst>
              <a:gd name="adj" fmla="val 1697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4" name="Text 51"/>
          <p:cNvSpPr/>
          <p:nvPr/>
        </p:nvSpPr>
        <p:spPr>
          <a:xfrm>
            <a:off x="6136481" y="3468291"/>
            <a:ext cx="707678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▥</a:t>
            </a:r>
            <a:endParaRPr lang="en-US" sz="1547" dirty="0"/>
          </a:p>
        </p:txBody>
      </p:sp>
      <p:sp>
        <p:nvSpPr>
          <p:cNvPr id="55" name="Text 52"/>
          <p:cNvSpPr/>
          <p:nvPr/>
        </p:nvSpPr>
        <p:spPr>
          <a:xfrm>
            <a:off x="6929884" y="3461147"/>
            <a:ext cx="1611295" cy="15116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b="1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Institutional Quality</a:t>
            </a:r>
            <a:endParaRPr lang="en-US" sz="800" dirty="0"/>
          </a:p>
        </p:txBody>
      </p:sp>
      <p:sp>
        <p:nvSpPr>
          <p:cNvPr id="56" name="Text 53"/>
          <p:cNvSpPr/>
          <p:nvPr/>
        </p:nvSpPr>
        <p:spPr>
          <a:xfrm>
            <a:off x="6929884" y="3639741"/>
            <a:ext cx="1626641" cy="153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45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Professional operations and governance</a:t>
            </a:r>
            <a:endParaRPr lang="en-US" sz="800" dirty="0"/>
          </a:p>
        </p:txBody>
      </p:sp>
      <p:sp>
        <p:nvSpPr>
          <p:cNvPr id="57" name="Text 54"/>
          <p:cNvSpPr/>
          <p:nvPr/>
        </p:nvSpPr>
        <p:spPr>
          <a:xfrm>
            <a:off x="460772" y="4123730"/>
            <a:ext cx="2678906" cy="673298"/>
          </a:xfrm>
          <a:prstGeom prst="roundRect">
            <a:avLst>
              <a:gd name="adj" fmla="val 1697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8" name="Text 55"/>
          <p:cNvSpPr/>
          <p:nvPr/>
        </p:nvSpPr>
        <p:spPr>
          <a:xfrm>
            <a:off x="592931" y="4234458"/>
            <a:ext cx="29713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$</a:t>
            </a:r>
            <a:endParaRPr lang="en-US" sz="1547" dirty="0"/>
          </a:p>
        </p:txBody>
      </p:sp>
      <p:sp>
        <p:nvSpPr>
          <p:cNvPr id="59" name="Text 56"/>
          <p:cNvSpPr/>
          <p:nvPr/>
        </p:nvSpPr>
        <p:spPr>
          <a:xfrm>
            <a:off x="975792" y="4227314"/>
            <a:ext cx="1016209" cy="15116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b="1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Attractive Returns</a:t>
            </a:r>
            <a:endParaRPr lang="en-US" sz="800" dirty="0"/>
          </a:p>
        </p:txBody>
      </p:sp>
      <p:sp>
        <p:nvSpPr>
          <p:cNvPr id="60" name="Text 57"/>
          <p:cNvSpPr/>
          <p:nvPr/>
        </p:nvSpPr>
        <p:spPr>
          <a:xfrm>
            <a:off x="975792" y="4405908"/>
            <a:ext cx="1016209" cy="162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45"/>
              </a:lnSpc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18%–22%</a:t>
            </a: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 target IRR</a:t>
            </a:r>
            <a:endParaRPr lang="en-US" sz="800" dirty="0"/>
          </a:p>
        </p:txBody>
      </p:sp>
      <p:sp>
        <p:nvSpPr>
          <p:cNvPr id="61" name="Text 58"/>
          <p:cNvSpPr/>
          <p:nvPr/>
        </p:nvSpPr>
        <p:spPr>
          <a:xfrm>
            <a:off x="3232547" y="4123730"/>
            <a:ext cx="2678906" cy="673298"/>
          </a:xfrm>
          <a:prstGeom prst="roundRect">
            <a:avLst>
              <a:gd name="adj" fmla="val 1697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2" name="Text 59"/>
          <p:cNvSpPr/>
          <p:nvPr/>
        </p:nvSpPr>
        <p:spPr>
          <a:xfrm>
            <a:off x="3364706" y="4234458"/>
            <a:ext cx="86517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＋</a:t>
            </a:r>
            <a:endParaRPr lang="en-US" sz="1547" dirty="0"/>
          </a:p>
        </p:txBody>
      </p:sp>
      <p:sp>
        <p:nvSpPr>
          <p:cNvPr id="63" name="Text 60"/>
          <p:cNvSpPr/>
          <p:nvPr/>
        </p:nvSpPr>
        <p:spPr>
          <a:xfrm>
            <a:off x="4315606" y="4227314"/>
            <a:ext cx="1463687" cy="15116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b="1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Scalable Platform</a:t>
            </a:r>
            <a:endParaRPr lang="en-US" sz="800" dirty="0"/>
          </a:p>
        </p:txBody>
      </p:sp>
      <p:sp>
        <p:nvSpPr>
          <p:cNvPr id="64" name="Text 61"/>
          <p:cNvSpPr/>
          <p:nvPr/>
        </p:nvSpPr>
        <p:spPr>
          <a:xfrm>
            <a:off x="4315606" y="4405908"/>
            <a:ext cx="1545829" cy="153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45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Foundation for future PBSA expansion</a:t>
            </a:r>
            <a:endParaRPr lang="en-US" sz="800" dirty="0"/>
          </a:p>
        </p:txBody>
      </p:sp>
      <p:sp>
        <p:nvSpPr>
          <p:cNvPr id="65" name="Text 62"/>
          <p:cNvSpPr/>
          <p:nvPr/>
        </p:nvSpPr>
        <p:spPr>
          <a:xfrm>
            <a:off x="6004322" y="4123730"/>
            <a:ext cx="2678906" cy="673298"/>
          </a:xfrm>
          <a:prstGeom prst="roundRect">
            <a:avLst>
              <a:gd name="adj" fmla="val 1697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6" name="Text 63"/>
          <p:cNvSpPr/>
          <p:nvPr/>
        </p:nvSpPr>
        <p:spPr>
          <a:xfrm>
            <a:off x="6136481" y="4234458"/>
            <a:ext cx="130150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♥</a:t>
            </a:r>
            <a:endParaRPr lang="en-US" sz="1547" dirty="0"/>
          </a:p>
        </p:txBody>
      </p:sp>
      <p:sp>
        <p:nvSpPr>
          <p:cNvPr id="67" name="Text 64"/>
          <p:cNvSpPr/>
          <p:nvPr/>
        </p:nvSpPr>
        <p:spPr>
          <a:xfrm>
            <a:off x="7523708" y="4227314"/>
            <a:ext cx="1027361" cy="15116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b="1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Social Impact</a:t>
            </a:r>
            <a:endParaRPr lang="en-US" sz="800" dirty="0"/>
          </a:p>
        </p:txBody>
      </p:sp>
      <p:sp>
        <p:nvSpPr>
          <p:cNvPr id="68" name="Text 65"/>
          <p:cNvSpPr/>
          <p:nvPr/>
        </p:nvSpPr>
        <p:spPr>
          <a:xfrm>
            <a:off x="7523708" y="4405908"/>
            <a:ext cx="1089002" cy="287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45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Supporting education through quality housing</a:t>
            </a:r>
            <a:endParaRPr lang="en-US" sz="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B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h2p-fit-1781256500316-6d7fhs.png"/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7715250" y="3572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5" name="Shape 1"/>
          <p:cNvSpPr/>
          <p:nvPr/>
        </p:nvSpPr>
        <p:spPr>
          <a:xfrm>
            <a:off x="9140428" y="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6" name="Shape 2"/>
          <p:cNvSpPr/>
          <p:nvPr/>
        </p:nvSpPr>
        <p:spPr>
          <a:xfrm>
            <a:off x="0" y="5139928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7" name="Shape 3"/>
          <p:cNvSpPr/>
          <p:nvPr/>
        </p:nvSpPr>
        <p:spPr>
          <a:xfrm>
            <a:off x="3572" y="371475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8" name="Shape 4"/>
          <p:cNvSpPr/>
          <p:nvPr/>
        </p:nvSpPr>
        <p:spPr>
          <a:xfrm>
            <a:off x="457200" y="3251746"/>
            <a:ext cx="44005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9" name="Shape 5"/>
          <p:cNvSpPr/>
          <p:nvPr/>
        </p:nvSpPr>
        <p:spPr>
          <a:xfrm>
            <a:off x="4854178" y="3248174"/>
            <a:ext cx="0" cy="1328738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0" name="Shape 6"/>
          <p:cNvSpPr/>
          <p:nvPr/>
        </p:nvSpPr>
        <p:spPr>
          <a:xfrm>
            <a:off x="457200" y="4573339"/>
            <a:ext cx="44005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1" name="Shape 7"/>
          <p:cNvSpPr/>
          <p:nvPr/>
        </p:nvSpPr>
        <p:spPr>
          <a:xfrm>
            <a:off x="467916" y="3248174"/>
            <a:ext cx="0" cy="1328738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2" name="Shape 8"/>
          <p:cNvSpPr/>
          <p:nvPr/>
        </p:nvSpPr>
        <p:spPr>
          <a:xfrm>
            <a:off x="5293519" y="3101057"/>
            <a:ext cx="3186113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3" name="Text 9"/>
          <p:cNvSpPr/>
          <p:nvPr/>
        </p:nvSpPr>
        <p:spPr>
          <a:xfrm>
            <a:off x="457200" y="400050"/>
            <a:ext cx="8636000" cy="35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99"/>
              </a:lnSpc>
              <a:buNone/>
            </a:pPr>
            <a:r>
              <a:rPr lang="en-US" sz="2363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Partner With Us</a:t>
            </a:r>
            <a:endParaRPr lang="en-US" sz="2363" dirty="0"/>
          </a:p>
        </p:txBody>
      </p:sp>
      <p:sp>
        <p:nvSpPr>
          <p:cNvPr id="14" name="Text 10"/>
          <p:cNvSpPr/>
          <p:nvPr/>
        </p:nvSpPr>
        <p:spPr>
          <a:xfrm>
            <a:off x="457200" y="787152"/>
            <a:ext cx="857250" cy="21431"/>
          </a:xfrm>
          <a:prstGeom prst="rect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5" name="Text 11"/>
          <p:cNvSpPr/>
          <p:nvPr/>
        </p:nvSpPr>
        <p:spPr>
          <a:xfrm>
            <a:off x="460772" y="983605"/>
            <a:ext cx="4393406" cy="946547"/>
          </a:xfrm>
          <a:prstGeom prst="roundRect">
            <a:avLst>
              <a:gd name="adj" fmla="val 12075"/>
            </a:avLst>
          </a:prstGeom>
          <a:solidFill>
            <a:srgbClr val="C8A951">
              <a:alpha val="6000"/>
            </a:srgbClr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6" name="Text 12"/>
          <p:cNvSpPr/>
          <p:nvPr/>
        </p:nvSpPr>
        <p:spPr>
          <a:xfrm>
            <a:off x="692944" y="1187202"/>
            <a:ext cx="4038791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kern="0" spc="56" dirty="0">
                <a:solidFill>
                  <a:srgbClr val="94A3B8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PHASE 1 EQUITY REQUIREMENT</a:t>
            </a:r>
            <a:endParaRPr lang="en-US" sz="800" dirty="0"/>
          </a:p>
        </p:txBody>
      </p:sp>
      <p:sp>
        <p:nvSpPr>
          <p:cNvPr id="17" name="Text 13"/>
          <p:cNvSpPr/>
          <p:nvPr/>
        </p:nvSpPr>
        <p:spPr>
          <a:xfrm>
            <a:off x="692944" y="1383655"/>
            <a:ext cx="392906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R62.4 MILLION</a:t>
            </a:r>
            <a:endParaRPr lang="en-US" sz="2700" dirty="0"/>
          </a:p>
        </p:txBody>
      </p:sp>
      <p:sp>
        <p:nvSpPr>
          <p:cNvPr id="18" name="Text 14"/>
          <p:cNvSpPr/>
          <p:nvPr/>
        </p:nvSpPr>
        <p:spPr>
          <a:xfrm>
            <a:off x="460772" y="2080171"/>
            <a:ext cx="4393406" cy="1021556"/>
          </a:xfrm>
          <a:prstGeom prst="roundRect">
            <a:avLst>
              <a:gd name="adj" fmla="val 11189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9" name="Text 15"/>
          <p:cNvSpPr/>
          <p:nvPr/>
        </p:nvSpPr>
        <p:spPr>
          <a:xfrm>
            <a:off x="635794" y="2226618"/>
            <a:ext cx="436885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40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♟</a:t>
            </a:r>
            <a:endParaRPr lang="en-US" sz="1406" dirty="0"/>
          </a:p>
        </p:txBody>
      </p:sp>
      <p:sp>
        <p:nvSpPr>
          <p:cNvPr id="20" name="Text 16"/>
          <p:cNvSpPr/>
          <p:nvPr/>
        </p:nvSpPr>
        <p:spPr>
          <a:xfrm>
            <a:off x="1129829" y="2248049"/>
            <a:ext cx="3549328" cy="18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Investor Profile</a:t>
            </a:r>
            <a:endParaRPr lang="en-US" sz="900" dirty="0"/>
          </a:p>
        </p:txBody>
      </p:sp>
      <p:sp>
        <p:nvSpPr>
          <p:cNvPr id="21" name="Text 17"/>
          <p:cNvSpPr/>
          <p:nvPr/>
        </p:nvSpPr>
        <p:spPr>
          <a:xfrm>
            <a:off x="635794" y="2526655"/>
            <a:ext cx="2076599" cy="185738"/>
          </a:xfrm>
          <a:prstGeom prst="roundRect">
            <a:avLst>
              <a:gd name="adj" fmla="val 102564"/>
            </a:avLst>
          </a:prstGeom>
          <a:solidFill>
            <a:srgbClr val="C8A951">
              <a:alpha val="15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2" name="Text 18"/>
          <p:cNvSpPr/>
          <p:nvPr/>
        </p:nvSpPr>
        <p:spPr>
          <a:xfrm>
            <a:off x="635794" y="2526655"/>
            <a:ext cx="2076599" cy="237744"/>
          </a:xfrm>
          <a:prstGeom prst="rect">
            <a:avLst/>
          </a:prstGeom>
          <a:noFill/>
          <a:ln/>
        </p:spPr>
        <p:txBody>
          <a:bodyPr wrap="square" lIns="85725" tIns="28575" rIns="85725" bIns="28575" rtlCol="0" anchor="t"/>
          <a:lstStyle/>
          <a:p>
            <a:pPr marL="0" indent="0" algn="l">
              <a:lnSpc>
                <a:spcPts val="1013"/>
              </a:lnSpc>
              <a:buNone/>
            </a:pPr>
            <a:r>
              <a:rPr lang="en-US" sz="800" kern="0" spc="56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DEVELOPMENT FINANCE INSTITUTIONS</a:t>
            </a:r>
            <a:endParaRPr lang="en-US" sz="800" dirty="0"/>
          </a:p>
        </p:txBody>
      </p:sp>
      <p:sp>
        <p:nvSpPr>
          <p:cNvPr id="23" name="Text 19"/>
          <p:cNvSpPr/>
          <p:nvPr/>
        </p:nvSpPr>
        <p:spPr>
          <a:xfrm>
            <a:off x="2746683" y="2515511"/>
            <a:ext cx="1379369" cy="208026"/>
          </a:xfrm>
          <a:prstGeom prst="roundRect">
            <a:avLst>
              <a:gd name="adj" fmla="val 91575"/>
            </a:avLst>
          </a:prstGeom>
          <a:solidFill>
            <a:srgbClr val="C8A951">
              <a:alpha val="15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4" name="Text 20"/>
          <p:cNvSpPr/>
          <p:nvPr/>
        </p:nvSpPr>
        <p:spPr>
          <a:xfrm>
            <a:off x="2769543" y="2526655"/>
            <a:ext cx="1333649" cy="185738"/>
          </a:xfrm>
          <a:prstGeom prst="rect">
            <a:avLst/>
          </a:prstGeom>
          <a:noFill/>
          <a:ln/>
        </p:spPr>
        <p:txBody>
          <a:bodyPr wrap="none" lIns="85725" tIns="28575" rIns="85725" bIns="28575" rtlCol="0" anchor="ctr"/>
          <a:lstStyle/>
          <a:p>
            <a:pPr marL="0" indent="0" algn="ctr">
              <a:lnSpc>
                <a:spcPts val="1013"/>
              </a:lnSpc>
              <a:buNone/>
            </a:pPr>
            <a:r>
              <a:rPr lang="en-US" sz="800" kern="0" spc="56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PRIVATE EQUITY FUNDS</a:t>
            </a:r>
            <a:endParaRPr lang="en-US" sz="800" dirty="0"/>
          </a:p>
        </p:txBody>
      </p:sp>
      <p:sp>
        <p:nvSpPr>
          <p:cNvPr id="25" name="Text 21"/>
          <p:cNvSpPr/>
          <p:nvPr/>
        </p:nvSpPr>
        <p:spPr>
          <a:xfrm>
            <a:off x="612934" y="2758398"/>
            <a:ext cx="1696819" cy="208026"/>
          </a:xfrm>
          <a:prstGeom prst="roundRect">
            <a:avLst>
              <a:gd name="adj" fmla="val 91575"/>
            </a:avLst>
          </a:prstGeom>
          <a:solidFill>
            <a:srgbClr val="C8A951">
              <a:alpha val="15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6" name="Text 22"/>
          <p:cNvSpPr/>
          <p:nvPr/>
        </p:nvSpPr>
        <p:spPr>
          <a:xfrm>
            <a:off x="635794" y="2769543"/>
            <a:ext cx="1651099" cy="185738"/>
          </a:xfrm>
          <a:prstGeom prst="rect">
            <a:avLst/>
          </a:prstGeom>
          <a:noFill/>
          <a:ln/>
        </p:spPr>
        <p:txBody>
          <a:bodyPr wrap="none" lIns="85725" tIns="28575" rIns="85725" bIns="28575" rtlCol="0" anchor="ctr"/>
          <a:lstStyle/>
          <a:p>
            <a:pPr marL="0" indent="0" algn="ctr">
              <a:lnSpc>
                <a:spcPts val="1013"/>
              </a:lnSpc>
              <a:buNone/>
            </a:pPr>
            <a:r>
              <a:rPr lang="en-US" sz="800" kern="0" spc="56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INFRASTRUCTURE INVESTORS</a:t>
            </a:r>
            <a:endParaRPr lang="en-US" sz="800" dirty="0"/>
          </a:p>
        </p:txBody>
      </p:sp>
      <p:sp>
        <p:nvSpPr>
          <p:cNvPr id="27" name="Text 23"/>
          <p:cNvSpPr/>
          <p:nvPr/>
        </p:nvSpPr>
        <p:spPr>
          <a:xfrm>
            <a:off x="2344043" y="2769543"/>
            <a:ext cx="1912962" cy="185738"/>
          </a:xfrm>
          <a:prstGeom prst="roundRect">
            <a:avLst>
              <a:gd name="adj" fmla="val 102564"/>
            </a:avLst>
          </a:prstGeom>
          <a:solidFill>
            <a:srgbClr val="C8A951">
              <a:alpha val="15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8" name="Text 24"/>
          <p:cNvSpPr/>
          <p:nvPr/>
        </p:nvSpPr>
        <p:spPr>
          <a:xfrm>
            <a:off x="2344043" y="2769543"/>
            <a:ext cx="2335113" cy="185738"/>
          </a:xfrm>
          <a:prstGeom prst="rect">
            <a:avLst/>
          </a:prstGeom>
          <a:noFill/>
          <a:ln/>
        </p:spPr>
        <p:txBody>
          <a:bodyPr wrap="none" lIns="85725" tIns="28575" rIns="85725" bIns="28575" rtlCol="0" anchor="t"/>
          <a:lstStyle/>
          <a:p>
            <a:pPr marL="0" indent="0" algn="l">
              <a:lnSpc>
                <a:spcPts val="1013"/>
              </a:lnSpc>
              <a:buNone/>
            </a:pPr>
            <a:r>
              <a:rPr lang="en-US" sz="800" kern="0" spc="56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INSTITUTIONAL CAPITAL PARTNERS</a:t>
            </a:r>
            <a:endParaRPr lang="en-US" sz="800" dirty="0"/>
          </a:p>
        </p:txBody>
      </p:sp>
      <p:sp>
        <p:nvSpPr>
          <p:cNvPr id="29" name="Text 25"/>
          <p:cNvSpPr/>
          <p:nvPr/>
        </p:nvSpPr>
        <p:spPr>
          <a:xfrm>
            <a:off x="457200" y="3248174"/>
            <a:ext cx="4400550" cy="1328738"/>
          </a:xfrm>
          <a:prstGeom prst="roundRect">
            <a:avLst>
              <a:gd name="adj" fmla="val 8602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0" name="Text 26"/>
          <p:cNvSpPr/>
          <p:nvPr/>
        </p:nvSpPr>
        <p:spPr>
          <a:xfrm>
            <a:off x="650081" y="3398193"/>
            <a:ext cx="61972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40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→</a:t>
            </a:r>
            <a:endParaRPr lang="en-US" sz="1406" dirty="0"/>
          </a:p>
        </p:txBody>
      </p:sp>
      <p:sp>
        <p:nvSpPr>
          <p:cNvPr id="31" name="Text 27"/>
          <p:cNvSpPr/>
          <p:nvPr/>
        </p:nvSpPr>
        <p:spPr>
          <a:xfrm>
            <a:off x="1326952" y="3419624"/>
            <a:ext cx="3352205" cy="18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Next Steps</a:t>
            </a:r>
            <a:endParaRPr lang="en-US" sz="900" dirty="0"/>
          </a:p>
        </p:txBody>
      </p:sp>
      <p:sp>
        <p:nvSpPr>
          <p:cNvPr id="32" name="Text 28"/>
          <p:cNvSpPr/>
          <p:nvPr/>
        </p:nvSpPr>
        <p:spPr>
          <a:xfrm>
            <a:off x="650081" y="3703588"/>
            <a:ext cx="18288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1.</a:t>
            </a:r>
            <a:endParaRPr lang="en-US" sz="800" dirty="0"/>
          </a:p>
        </p:txBody>
      </p:sp>
      <p:sp>
        <p:nvSpPr>
          <p:cNvPr id="33" name="Text 29"/>
          <p:cNvSpPr/>
          <p:nvPr/>
        </p:nvSpPr>
        <p:spPr>
          <a:xfrm>
            <a:off x="835819" y="3698230"/>
            <a:ext cx="3843338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Execute NDA</a:t>
            </a:r>
            <a:endParaRPr lang="en-US" sz="800" dirty="0"/>
          </a:p>
        </p:txBody>
      </p:sp>
      <p:sp>
        <p:nvSpPr>
          <p:cNvPr id="34" name="Text 30"/>
          <p:cNvSpPr/>
          <p:nvPr/>
        </p:nvSpPr>
        <p:spPr>
          <a:xfrm>
            <a:off x="650081" y="3896469"/>
            <a:ext cx="18288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2.</a:t>
            </a:r>
            <a:endParaRPr lang="en-US" sz="800" dirty="0"/>
          </a:p>
        </p:txBody>
      </p:sp>
      <p:sp>
        <p:nvSpPr>
          <p:cNvPr id="35" name="Text 31"/>
          <p:cNvSpPr/>
          <p:nvPr/>
        </p:nvSpPr>
        <p:spPr>
          <a:xfrm>
            <a:off x="835819" y="3891111"/>
            <a:ext cx="3843338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Access Data Room</a:t>
            </a:r>
            <a:endParaRPr lang="en-US" sz="800" dirty="0"/>
          </a:p>
        </p:txBody>
      </p:sp>
      <p:sp>
        <p:nvSpPr>
          <p:cNvPr id="36" name="Text 32"/>
          <p:cNvSpPr/>
          <p:nvPr/>
        </p:nvSpPr>
        <p:spPr>
          <a:xfrm>
            <a:off x="650081" y="4089350"/>
            <a:ext cx="18288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3.</a:t>
            </a:r>
            <a:endParaRPr lang="en-US" sz="800" dirty="0"/>
          </a:p>
        </p:txBody>
      </p:sp>
      <p:sp>
        <p:nvSpPr>
          <p:cNvPr id="37" name="Text 33"/>
          <p:cNvSpPr/>
          <p:nvPr/>
        </p:nvSpPr>
        <p:spPr>
          <a:xfrm>
            <a:off x="835819" y="4083993"/>
            <a:ext cx="3843338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Due Diligence Review</a:t>
            </a:r>
            <a:endParaRPr lang="en-US" sz="800" dirty="0"/>
          </a:p>
        </p:txBody>
      </p:sp>
      <p:sp>
        <p:nvSpPr>
          <p:cNvPr id="38" name="Text 34"/>
          <p:cNvSpPr/>
          <p:nvPr/>
        </p:nvSpPr>
        <p:spPr>
          <a:xfrm>
            <a:off x="650081" y="4282232"/>
            <a:ext cx="182880" cy="144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97"/>
              </a:lnSpc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4.</a:t>
            </a:r>
            <a:endParaRPr lang="en-US" sz="800" dirty="0"/>
          </a:p>
        </p:txBody>
      </p:sp>
      <p:sp>
        <p:nvSpPr>
          <p:cNvPr id="39" name="Text 35"/>
          <p:cNvSpPr/>
          <p:nvPr/>
        </p:nvSpPr>
        <p:spPr>
          <a:xfrm>
            <a:off x="835819" y="4276874"/>
            <a:ext cx="3843338" cy="150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Investment Discussions</a:t>
            </a:r>
            <a:endParaRPr lang="en-US" sz="800" dirty="0"/>
          </a:p>
        </p:txBody>
      </p:sp>
      <p:sp>
        <p:nvSpPr>
          <p:cNvPr id="40" name="Text 36"/>
          <p:cNvSpPr/>
          <p:nvPr/>
        </p:nvSpPr>
        <p:spPr>
          <a:xfrm>
            <a:off x="5089922" y="983605"/>
            <a:ext cx="3593306" cy="3484811"/>
          </a:xfrm>
          <a:prstGeom prst="roundRect">
            <a:avLst>
              <a:gd name="adj" fmla="val 3280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1" name="Text 37"/>
          <p:cNvSpPr/>
          <p:nvPr/>
        </p:nvSpPr>
        <p:spPr>
          <a:xfrm>
            <a:off x="5293519" y="1683023"/>
            <a:ext cx="620390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▥</a:t>
            </a:r>
            <a:endParaRPr lang="en-US" sz="1547" dirty="0"/>
          </a:p>
        </p:txBody>
      </p:sp>
      <p:sp>
        <p:nvSpPr>
          <p:cNvPr id="42" name="Text 38"/>
          <p:cNvSpPr/>
          <p:nvPr/>
        </p:nvSpPr>
        <p:spPr>
          <a:xfrm>
            <a:off x="5971059" y="1704454"/>
            <a:ext cx="2508572" cy="208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19"/>
              </a:lnSpc>
              <a:buNone/>
            </a:pPr>
            <a:r>
              <a:rPr lang="en-US" sz="1013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Contact</a:t>
            </a:r>
            <a:endParaRPr lang="en-US" sz="1013" dirty="0"/>
          </a:p>
        </p:txBody>
      </p:sp>
      <p:sp>
        <p:nvSpPr>
          <p:cNvPr id="43" name="Text 39"/>
          <p:cNvSpPr/>
          <p:nvPr/>
        </p:nvSpPr>
        <p:spPr>
          <a:xfrm>
            <a:off x="5293519" y="2033067"/>
            <a:ext cx="3295840" cy="1725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TF Maiwashe &amp; Associates Inc</a:t>
            </a:r>
            <a:endParaRPr lang="en-US" sz="900" dirty="0"/>
          </a:p>
        </p:txBody>
      </p:sp>
      <p:sp>
        <p:nvSpPr>
          <p:cNvPr id="44" name="Text 40"/>
          <p:cNvSpPr/>
          <p:nvPr/>
        </p:nvSpPr>
        <p:spPr>
          <a:xfrm>
            <a:off x="5293519" y="2233092"/>
            <a:ext cx="3186113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>
                <a:solidFill>
                  <a:srgbClr val="CBD5E1"/>
                </a:solidFill>
                <a:latin typeface="Carlito" pitchFamily="34" charset="0"/>
                <a:ea typeface="Carlito" pitchFamily="34" charset="-122"/>
              </a:rPr>
              <a:t>Glen Mapholi</a:t>
            </a:r>
            <a:endParaRPr lang="en-US" sz="800" dirty="0"/>
          </a:p>
        </p:txBody>
      </p:sp>
      <p:sp>
        <p:nvSpPr>
          <p:cNvPr id="45" name="Text 41"/>
          <p:cNvSpPr/>
          <p:nvPr/>
        </p:nvSpPr>
        <p:spPr>
          <a:xfrm>
            <a:off x="5293519" y="2497410"/>
            <a:ext cx="357634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☎</a:t>
            </a:r>
            <a:endParaRPr lang="en-US" sz="1266" dirty="0"/>
          </a:p>
        </p:txBody>
      </p:sp>
      <p:sp>
        <p:nvSpPr>
          <p:cNvPr id="46" name="Text 42"/>
          <p:cNvSpPr/>
          <p:nvPr/>
        </p:nvSpPr>
        <p:spPr>
          <a:xfrm>
            <a:off x="5722590" y="2518842"/>
            <a:ext cx="2757041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+27 79 259 7711</a:t>
            </a:r>
            <a:endParaRPr lang="en-US" sz="800" dirty="0"/>
          </a:p>
        </p:txBody>
      </p:sp>
      <p:sp>
        <p:nvSpPr>
          <p:cNvPr id="47" name="Text 43"/>
          <p:cNvSpPr/>
          <p:nvPr/>
        </p:nvSpPr>
        <p:spPr>
          <a:xfrm>
            <a:off x="5293519" y="2761729"/>
            <a:ext cx="307293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✉</a:t>
            </a:r>
            <a:endParaRPr lang="en-US" sz="1266" dirty="0"/>
          </a:p>
        </p:txBody>
      </p:sp>
      <p:sp>
        <p:nvSpPr>
          <p:cNvPr id="48" name="Text 44"/>
          <p:cNvSpPr/>
          <p:nvPr/>
        </p:nvSpPr>
        <p:spPr>
          <a:xfrm>
            <a:off x="5672249" y="2783160"/>
            <a:ext cx="2807382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>
                <a:solidFill>
                  <a:srgbClr val="CBD5E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glen@pfukogroup.</a:t>
            </a:r>
            <a:r>
              <a:rPr lang="en-US" sz="800" dirty="0">
                <a:solidFill>
                  <a:srgbClr val="CBD5E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co.za</a:t>
            </a:r>
            <a:endParaRPr lang="en-US" sz="800" dirty="0"/>
          </a:p>
        </p:txBody>
      </p:sp>
      <p:sp>
        <p:nvSpPr>
          <p:cNvPr id="49" name="Text 45"/>
          <p:cNvSpPr/>
          <p:nvPr/>
        </p:nvSpPr>
        <p:spPr>
          <a:xfrm>
            <a:off x="5293519" y="3218929"/>
            <a:ext cx="657783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◎</a:t>
            </a:r>
            <a:endParaRPr lang="en-US" sz="1266" dirty="0"/>
          </a:p>
        </p:txBody>
      </p:sp>
      <p:sp>
        <p:nvSpPr>
          <p:cNvPr id="50" name="Text 46"/>
          <p:cNvSpPr/>
          <p:nvPr/>
        </p:nvSpPr>
        <p:spPr>
          <a:xfrm>
            <a:off x="6008452" y="3240360"/>
            <a:ext cx="2471179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Project Location</a:t>
            </a:r>
            <a:endParaRPr lang="en-US" sz="800" dirty="0"/>
          </a:p>
        </p:txBody>
      </p:sp>
      <p:sp>
        <p:nvSpPr>
          <p:cNvPr id="51" name="Text 47"/>
          <p:cNvSpPr/>
          <p:nvPr/>
        </p:nvSpPr>
        <p:spPr>
          <a:xfrm>
            <a:off x="5293519" y="3468960"/>
            <a:ext cx="3186113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Thohoyandou, Limpopo</a:t>
            </a:r>
            <a:endParaRPr lang="en-US" sz="800" dirty="0"/>
          </a:p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South Africa</a:t>
            </a:r>
            <a:endParaRPr lang="en-US" sz="800" dirty="0"/>
          </a:p>
        </p:txBody>
      </p:sp>
      <p:sp>
        <p:nvSpPr>
          <p:cNvPr id="52" name="Text 48"/>
          <p:cNvSpPr/>
          <p:nvPr/>
        </p:nvSpPr>
        <p:spPr>
          <a:xfrm>
            <a:off x="457200" y="4586288"/>
            <a:ext cx="8229600" cy="231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88"/>
              </a:lnSpc>
              <a:buNone/>
            </a:pPr>
            <a:r>
              <a:rPr lang="en-US" sz="1125" kern="0" spc="28" dirty="0">
                <a:solidFill>
                  <a:srgbClr val="C8A951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Delivering Quality Student Housing. Creating Sustainable Returns.</a:t>
            </a:r>
            <a:endParaRPr lang="en-US" sz="11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D3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B433B6-E2F9-9211-72E0-198239ED9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h2p-fit-1781256488376-txsroj.png">
            <a:extLst>
              <a:ext uri="{FF2B5EF4-FFF2-40B4-BE49-F238E27FC236}">
                <a16:creationId xmlns:a16="http://schemas.microsoft.com/office/drawing/2014/main" id="{536EEAF0-D5DE-0C1A-0A2C-6CF541FA4B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61633011-6E3D-7153-38B7-C08FE6499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2" y="-18324"/>
            <a:ext cx="9144000" cy="5143500"/>
          </a:xfrm>
          <a:prstGeom prst="rect">
            <a:avLst/>
          </a:prstGeom>
        </p:spPr>
      </p:pic>
      <p:sp>
        <p:nvSpPr>
          <p:cNvPr id="4" name="Shape 0">
            <a:extLst>
              <a:ext uri="{FF2B5EF4-FFF2-40B4-BE49-F238E27FC236}">
                <a16:creationId xmlns:a16="http://schemas.microsoft.com/office/drawing/2014/main" id="{94C65EEC-58C8-199A-CC3B-8591B68234FB}"/>
              </a:ext>
            </a:extLst>
          </p:cNvPr>
          <p:cNvSpPr/>
          <p:nvPr/>
        </p:nvSpPr>
        <p:spPr>
          <a:xfrm>
            <a:off x="7715250" y="3572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19D2CA3E-E490-D952-70FA-8D6A8B779BE3}"/>
              </a:ext>
            </a:extLst>
          </p:cNvPr>
          <p:cNvSpPr/>
          <p:nvPr/>
        </p:nvSpPr>
        <p:spPr>
          <a:xfrm>
            <a:off x="9140428" y="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5EC62160-7540-E1E9-32EF-D21D0444A3C9}"/>
              </a:ext>
            </a:extLst>
          </p:cNvPr>
          <p:cNvSpPr/>
          <p:nvPr/>
        </p:nvSpPr>
        <p:spPr>
          <a:xfrm>
            <a:off x="0" y="5139928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3">
            <a:extLst>
              <a:ext uri="{FF2B5EF4-FFF2-40B4-BE49-F238E27FC236}">
                <a16:creationId xmlns:a16="http://schemas.microsoft.com/office/drawing/2014/main" id="{A2D5BDBB-9C70-9511-F474-9EF4A4EEF4D8}"/>
              </a:ext>
            </a:extLst>
          </p:cNvPr>
          <p:cNvSpPr/>
          <p:nvPr/>
        </p:nvSpPr>
        <p:spPr>
          <a:xfrm>
            <a:off x="3572" y="371475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B49A2419-3056-8003-2CCB-4A0BC81F3C53}"/>
              </a:ext>
            </a:extLst>
          </p:cNvPr>
          <p:cNvSpPr/>
          <p:nvPr/>
        </p:nvSpPr>
        <p:spPr>
          <a:xfrm>
            <a:off x="1028700" y="3891446"/>
            <a:ext cx="708660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A0DCB04A-5164-268E-4CED-C4E53473BF37}"/>
              </a:ext>
            </a:extLst>
          </p:cNvPr>
          <p:cNvSpPr/>
          <p:nvPr/>
        </p:nvSpPr>
        <p:spPr>
          <a:xfrm>
            <a:off x="1028700" y="737704"/>
            <a:ext cx="3265587" cy="185738"/>
          </a:xfrm>
          <a:prstGeom prst="roundRect">
            <a:avLst>
              <a:gd name="adj" fmla="val 102564"/>
            </a:avLst>
          </a:prstGeom>
          <a:solidFill>
            <a:srgbClr val="C8A951">
              <a:alpha val="15000"/>
            </a:srgbClr>
          </a:solidFill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0C4574CA-1EB9-5D13-69F2-D1796025A8E7}"/>
              </a:ext>
            </a:extLst>
          </p:cNvPr>
          <p:cNvSpPr/>
          <p:nvPr/>
        </p:nvSpPr>
        <p:spPr>
          <a:xfrm>
            <a:off x="1028700" y="737704"/>
            <a:ext cx="3265587" cy="237744"/>
          </a:xfrm>
          <a:prstGeom prst="rect">
            <a:avLst/>
          </a:prstGeom>
          <a:noFill/>
          <a:ln/>
        </p:spPr>
        <p:txBody>
          <a:bodyPr wrap="square" lIns="85725" tIns="28575" rIns="85725" bIns="28575" rtlCol="0" anchor="t"/>
          <a:lstStyle/>
          <a:p>
            <a:pPr marL="0" marR="0" lvl="0" indent="0" algn="l" defTabSz="914400" rtl="0" eaLnBrk="1" fontAlgn="auto" latinLnBrk="0" hangingPunct="1">
              <a:lnSpc>
                <a:spcPts val="10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56" normalizeH="0" baseline="0" noProof="0" dirty="0">
                <a:ln>
                  <a:noFill/>
                </a:ln>
                <a:solidFill>
                  <a:srgbClr val="C8A951"/>
                </a:solidFill>
                <a:effectLst/>
                <a:uLnTx/>
                <a:uFillTx/>
                <a:latin typeface="Carlito" pitchFamily="34" charset="0"/>
                <a:ea typeface="Carlito" pitchFamily="34" charset="-122"/>
                <a:cs typeface="Carlito" pitchFamily="34" charset="-120"/>
              </a:rPr>
              <a:t>INSTITUTIONAL STUDENT HOUSING INVESTMENT OPPORTUNITY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7EB9EF08-E2B4-C38A-02CA-4C0AC352DAD9}"/>
              </a:ext>
            </a:extLst>
          </p:cNvPr>
          <p:cNvSpPr/>
          <p:nvPr/>
        </p:nvSpPr>
        <p:spPr>
          <a:xfrm>
            <a:off x="1028700" y="1380641"/>
            <a:ext cx="7795260" cy="1133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1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25" b="1" i="0" u="none" strike="noStrike" kern="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nos" pitchFamily="34" charset="0"/>
                <a:ea typeface="Tinos" pitchFamily="34" charset="-122"/>
                <a:cs typeface="Tinos" pitchFamily="34" charset="-120"/>
              </a:rPr>
              <a:t>WAISHE</a:t>
            </a:r>
            <a:endParaRPr kumimoji="0" lang="en-US" sz="38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1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25" b="1" i="0" u="none" strike="noStrike" kern="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nos" pitchFamily="34" charset="0"/>
                <a:ea typeface="Tinos" pitchFamily="34" charset="-122"/>
                <a:cs typeface="Tinos" pitchFamily="34" charset="-120"/>
              </a:rPr>
              <a:t>STUDENT HOUSING</a:t>
            </a:r>
            <a:endParaRPr kumimoji="0" lang="en-US" sz="38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3E44899C-CB40-F5E5-6067-E5C1EB8B2FC4}"/>
              </a:ext>
            </a:extLst>
          </p:cNvPr>
          <p:cNvSpPr/>
          <p:nvPr/>
        </p:nvSpPr>
        <p:spPr>
          <a:xfrm>
            <a:off x="1028700" y="2572755"/>
            <a:ext cx="7086600" cy="254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38" b="0" i="0" u="none" strike="noStrike" kern="0" cap="none" spc="17" normalizeH="0" baseline="0" noProof="0" dirty="0">
                <a:ln>
                  <a:noFill/>
                </a:ln>
                <a:solidFill>
                  <a:srgbClr val="CBD5E1"/>
                </a:solidFill>
                <a:effectLst/>
                <a:uLnTx/>
                <a:uFillTx/>
                <a:latin typeface="Carlito" pitchFamily="34" charset="0"/>
                <a:ea typeface="Carlito" pitchFamily="34" charset="-122"/>
                <a:cs typeface="Carlito" pitchFamily="34" charset="-120"/>
              </a:rPr>
              <a:t>Purpose-Built Student Accommodation Development</a:t>
            </a:r>
            <a:endParaRPr kumimoji="0" lang="en-US" sz="12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863312D0-33A2-4DC6-F0A6-983D5750A3F0}"/>
              </a:ext>
            </a:extLst>
          </p:cNvPr>
          <p:cNvSpPr/>
          <p:nvPr/>
        </p:nvSpPr>
        <p:spPr>
          <a:xfrm>
            <a:off x="1028700" y="3122823"/>
            <a:ext cx="2173665" cy="28399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0" i="0" u="none" strike="noStrike" kern="1200" cap="none" spc="0" normalizeH="0" baseline="0" noProof="0" dirty="0">
                <a:ln>
                  <a:noFill/>
                </a:ln>
                <a:solidFill>
                  <a:srgbClr val="C8A951"/>
                </a:solidFill>
                <a:effectLst/>
                <a:uLnTx/>
                <a:uFillTx/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2,400</a:t>
            </a:r>
            <a:endParaRPr kumimoji="0" lang="en-US" sz="20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EDCD87EE-9079-179F-89D5-29DCEF58C75B}"/>
              </a:ext>
            </a:extLst>
          </p:cNvPr>
          <p:cNvSpPr/>
          <p:nvPr/>
        </p:nvSpPr>
        <p:spPr>
          <a:xfrm>
            <a:off x="1028700" y="3434246"/>
            <a:ext cx="1706836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0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68" normalizeH="0" baseline="0" noProof="0" dirty="0">
                <a:ln>
                  <a:noFill/>
                </a:ln>
                <a:solidFill>
                  <a:srgbClr val="94A3B8"/>
                </a:solidFill>
                <a:effectLst/>
                <a:uLnTx/>
                <a:uFillTx/>
                <a:latin typeface="Carlito" pitchFamily="34" charset="0"/>
                <a:ea typeface="Carlito" pitchFamily="34" charset="-122"/>
                <a:cs typeface="Carlito" pitchFamily="34" charset="-120"/>
              </a:rPr>
              <a:t>BED PBSA DEVELOPMENT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0170E4D3-6336-FFDF-C602-E62D5DBA52A5}"/>
              </a:ext>
            </a:extLst>
          </p:cNvPr>
          <p:cNvSpPr/>
          <p:nvPr/>
        </p:nvSpPr>
        <p:spPr>
          <a:xfrm>
            <a:off x="2730140" y="3122823"/>
            <a:ext cx="7144" cy="450726"/>
          </a:xfrm>
          <a:prstGeom prst="rect">
            <a:avLst/>
          </a:prstGeom>
          <a:solidFill>
            <a:srgbClr val="C8A951">
              <a:alpha val="25000"/>
            </a:srgbClr>
          </a:solidFill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FFB6C7E9-0FC8-F135-E690-A775983D4B7F}"/>
              </a:ext>
            </a:extLst>
          </p:cNvPr>
          <p:cNvSpPr/>
          <p:nvPr/>
        </p:nvSpPr>
        <p:spPr>
          <a:xfrm>
            <a:off x="3080184" y="3122823"/>
            <a:ext cx="1238190" cy="28399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0" i="0" u="none" strike="noStrike" kern="1200" cap="none" spc="0" normalizeH="0" baseline="0" noProof="0" dirty="0">
                <a:ln>
                  <a:noFill/>
                </a:ln>
                <a:solidFill>
                  <a:srgbClr val="C8A951"/>
                </a:solidFill>
                <a:effectLst/>
                <a:uLnTx/>
                <a:uFillTx/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800</a:t>
            </a:r>
            <a:endParaRPr kumimoji="0" lang="en-US" sz="20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3">
            <a:extLst>
              <a:ext uri="{FF2B5EF4-FFF2-40B4-BE49-F238E27FC236}">
                <a16:creationId xmlns:a16="http://schemas.microsoft.com/office/drawing/2014/main" id="{86B770A8-531B-3632-FF10-1B4BAAF18D6D}"/>
              </a:ext>
            </a:extLst>
          </p:cNvPr>
          <p:cNvSpPr/>
          <p:nvPr/>
        </p:nvSpPr>
        <p:spPr>
          <a:xfrm>
            <a:off x="3080184" y="3434246"/>
            <a:ext cx="97227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0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68" normalizeH="0" baseline="0" noProof="0" dirty="0">
                <a:ln>
                  <a:noFill/>
                </a:ln>
                <a:solidFill>
                  <a:srgbClr val="94A3B8"/>
                </a:solidFill>
                <a:effectLst/>
                <a:uLnTx/>
                <a:uFillTx/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PHASE 1 BEDS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A76B42BB-EEB4-84FB-B980-01DF75C5080B}"/>
              </a:ext>
            </a:extLst>
          </p:cNvPr>
          <p:cNvSpPr/>
          <p:nvPr/>
        </p:nvSpPr>
        <p:spPr>
          <a:xfrm>
            <a:off x="4196953" y="3122823"/>
            <a:ext cx="7144" cy="450726"/>
          </a:xfrm>
          <a:prstGeom prst="rect">
            <a:avLst/>
          </a:prstGeom>
          <a:solidFill>
            <a:srgbClr val="C8A951">
              <a:alpha val="25000"/>
            </a:srgbClr>
          </a:solidFill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C5412625-4ECA-0022-C092-CFCC1C7C4FDB}"/>
              </a:ext>
            </a:extLst>
          </p:cNvPr>
          <p:cNvSpPr/>
          <p:nvPr/>
        </p:nvSpPr>
        <p:spPr>
          <a:xfrm>
            <a:off x="4546997" y="3122823"/>
            <a:ext cx="1850207" cy="28399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0" i="0" u="none" strike="noStrike" kern="1200" cap="none" spc="0" normalizeH="0" baseline="0" noProof="0" dirty="0">
                <a:ln>
                  <a:noFill/>
                </a:ln>
                <a:solidFill>
                  <a:srgbClr val="C8A951"/>
                </a:solidFill>
                <a:effectLst/>
                <a:uLnTx/>
                <a:uFillTx/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R208M</a:t>
            </a:r>
            <a:endParaRPr kumimoji="0" lang="en-US" sz="20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6">
            <a:extLst>
              <a:ext uri="{FF2B5EF4-FFF2-40B4-BE49-F238E27FC236}">
                <a16:creationId xmlns:a16="http://schemas.microsoft.com/office/drawing/2014/main" id="{C299D6CF-EBE3-DFA6-DBA7-B29C9A01F667}"/>
              </a:ext>
            </a:extLst>
          </p:cNvPr>
          <p:cNvSpPr/>
          <p:nvPr/>
        </p:nvSpPr>
        <p:spPr>
          <a:xfrm>
            <a:off x="4546997" y="3434246"/>
            <a:ext cx="1471236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0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68" normalizeH="0" baseline="0" noProof="0" dirty="0">
                <a:ln>
                  <a:noFill/>
                </a:ln>
                <a:solidFill>
                  <a:srgbClr val="94A3B8"/>
                </a:solidFill>
                <a:effectLst/>
                <a:uLnTx/>
                <a:uFillTx/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PHASE 1 INVESTMENT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32DC25B4-EE4E-D75E-A287-E96DD876FDCF}"/>
              </a:ext>
            </a:extLst>
          </p:cNvPr>
          <p:cNvSpPr/>
          <p:nvPr/>
        </p:nvSpPr>
        <p:spPr>
          <a:xfrm>
            <a:off x="1028700" y="4066468"/>
            <a:ext cx="2539839" cy="14044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56" normalizeH="0" baseline="0" noProof="0" dirty="0">
                <a:ln>
                  <a:noFill/>
                </a:ln>
                <a:solidFill>
                  <a:srgbClr val="94A3B8"/>
                </a:solidFill>
                <a:effectLst/>
                <a:uLnTx/>
                <a:uFillTx/>
                <a:latin typeface="Carlito" pitchFamily="34" charset="0"/>
                <a:ea typeface="Carlito" pitchFamily="34" charset="-122"/>
                <a:cs typeface="Carlito" pitchFamily="34" charset="-120"/>
              </a:rPr>
              <a:t>LOCATION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522708CD-8486-669C-D862-53E69DD06124}"/>
              </a:ext>
            </a:extLst>
          </p:cNvPr>
          <p:cNvSpPr/>
          <p:nvPr/>
        </p:nvSpPr>
        <p:spPr>
          <a:xfrm>
            <a:off x="1028700" y="4234346"/>
            <a:ext cx="2031401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 pitchFamily="34" charset="0"/>
                <a:ea typeface="Carlito" pitchFamily="34" charset="-122"/>
                <a:cs typeface="Carlito" pitchFamily="34" charset="-120"/>
              </a:rPr>
              <a:t>Thohoyandou, Limpopo, South Africa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19">
            <a:extLst>
              <a:ext uri="{FF2B5EF4-FFF2-40B4-BE49-F238E27FC236}">
                <a16:creationId xmlns:a16="http://schemas.microsoft.com/office/drawing/2014/main" id="{B262A0D9-3151-EA61-9DB8-3DB80529D218}"/>
              </a:ext>
            </a:extLst>
          </p:cNvPr>
          <p:cNvSpPr/>
          <p:nvPr/>
        </p:nvSpPr>
        <p:spPr>
          <a:xfrm>
            <a:off x="6142328" y="4066468"/>
            <a:ext cx="1972972" cy="14044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0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56" normalizeH="0" baseline="0" noProof="0" dirty="0">
                <a:ln>
                  <a:noFill/>
                </a:ln>
                <a:solidFill>
                  <a:srgbClr val="94A3B8"/>
                </a:solidFill>
                <a:effectLst/>
                <a:uLnTx/>
                <a:uFillTx/>
                <a:latin typeface="Carlito" pitchFamily="34" charset="0"/>
                <a:ea typeface="Carlito" pitchFamily="34" charset="-122"/>
                <a:cs typeface="Carlito" pitchFamily="34" charset="-120"/>
              </a:rPr>
              <a:t>PREPARED BY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20">
            <a:extLst>
              <a:ext uri="{FF2B5EF4-FFF2-40B4-BE49-F238E27FC236}">
                <a16:creationId xmlns:a16="http://schemas.microsoft.com/office/drawing/2014/main" id="{C9B51836-FFBE-E5D4-C69A-9F459BFB3B5F}"/>
              </a:ext>
            </a:extLst>
          </p:cNvPr>
          <p:cNvSpPr/>
          <p:nvPr/>
        </p:nvSpPr>
        <p:spPr>
          <a:xfrm>
            <a:off x="6400103" y="4234346"/>
            <a:ext cx="1715197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 pitchFamily="34" charset="0"/>
                <a:ea typeface="Carlito" pitchFamily="34" charset="-122"/>
                <a:cs typeface="Carlito" pitchFamily="34" charset="-120"/>
              </a:rPr>
              <a:t>TF Maiwashe &amp; Associates Inc.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38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B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4350" y="428625"/>
            <a:ext cx="862965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113" dirty="0">
                <a:solidFill>
                  <a:srgbClr val="C8A95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EXECUTIVE SUMMARY</a:t>
            </a:r>
            <a:endParaRPr lang="en-US" sz="800" dirty="0"/>
          </a:p>
        </p:txBody>
      </p:sp>
      <p:sp>
        <p:nvSpPr>
          <p:cNvPr id="3" name="Text 1"/>
          <p:cNvSpPr/>
          <p:nvPr/>
        </p:nvSpPr>
        <p:spPr>
          <a:xfrm>
            <a:off x="514350" y="635794"/>
            <a:ext cx="428625" cy="21431"/>
          </a:xfrm>
          <a:prstGeom prst="rect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514350" y="771525"/>
            <a:ext cx="8115300" cy="319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29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Investment Opportunity at a Glance</a:t>
            </a:r>
            <a:endParaRPr lang="en-US" sz="2025" dirty="0"/>
          </a:p>
        </p:txBody>
      </p:sp>
      <p:sp>
        <p:nvSpPr>
          <p:cNvPr id="5" name="Text 3"/>
          <p:cNvSpPr/>
          <p:nvPr/>
        </p:nvSpPr>
        <p:spPr>
          <a:xfrm>
            <a:off x="514350" y="1295809"/>
            <a:ext cx="3986213" cy="753666"/>
          </a:xfrm>
          <a:prstGeom prst="roundRect">
            <a:avLst>
              <a:gd name="adj" fmla="val 15166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514350" y="1299381"/>
            <a:ext cx="3986213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7" name="Shape 5"/>
          <p:cNvSpPr/>
          <p:nvPr/>
        </p:nvSpPr>
        <p:spPr>
          <a:xfrm>
            <a:off x="4496991" y="1295809"/>
            <a:ext cx="0" cy="753666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8" name="Shape 6"/>
          <p:cNvSpPr/>
          <p:nvPr/>
        </p:nvSpPr>
        <p:spPr>
          <a:xfrm>
            <a:off x="514350" y="2045903"/>
            <a:ext cx="3986213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9" name="Shape 7"/>
          <p:cNvSpPr/>
          <p:nvPr/>
        </p:nvSpPr>
        <p:spPr>
          <a:xfrm>
            <a:off x="525066" y="1295809"/>
            <a:ext cx="0" cy="753666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0" name="Text 8"/>
          <p:cNvSpPr/>
          <p:nvPr/>
        </p:nvSpPr>
        <p:spPr>
          <a:xfrm>
            <a:off x="735806" y="1488691"/>
            <a:ext cx="1056605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969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↗</a:t>
            </a:r>
            <a:endParaRPr lang="en-US" sz="1969" dirty="0"/>
          </a:p>
        </p:txBody>
      </p:sp>
      <p:sp>
        <p:nvSpPr>
          <p:cNvPr id="11" name="Text 9"/>
          <p:cNvSpPr/>
          <p:nvPr/>
        </p:nvSpPr>
        <p:spPr>
          <a:xfrm>
            <a:off x="1892424" y="1474403"/>
            <a:ext cx="1988803" cy="208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19"/>
              </a:lnSpc>
              <a:buNone/>
            </a:pPr>
            <a:r>
              <a:rPr lang="en-US" sz="1013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Significant Market Gap</a:t>
            </a:r>
            <a:endParaRPr lang="en-US" sz="1013" dirty="0"/>
          </a:p>
        </p:txBody>
      </p:sp>
      <p:sp>
        <p:nvSpPr>
          <p:cNvPr id="12" name="Text 10"/>
          <p:cNvSpPr/>
          <p:nvPr/>
        </p:nvSpPr>
        <p:spPr>
          <a:xfrm>
            <a:off x="1892424" y="1710147"/>
            <a:ext cx="2045626" cy="160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66"/>
              </a:lnSpc>
              <a:buNone/>
            </a:pP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Over </a:t>
            </a:r>
            <a:r>
              <a:rPr lang="en-US" sz="844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8,000</a:t>
            </a: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 student beds in short supply</a:t>
            </a:r>
            <a:endParaRPr lang="en-US" sz="844" dirty="0"/>
          </a:p>
        </p:txBody>
      </p:sp>
      <p:sp>
        <p:nvSpPr>
          <p:cNvPr id="13" name="Text 11"/>
          <p:cNvSpPr/>
          <p:nvPr/>
        </p:nvSpPr>
        <p:spPr>
          <a:xfrm>
            <a:off x="4643438" y="1295809"/>
            <a:ext cx="3986213" cy="753666"/>
          </a:xfrm>
          <a:prstGeom prst="roundRect">
            <a:avLst>
              <a:gd name="adj" fmla="val 15166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4" name="Shape 12"/>
          <p:cNvSpPr/>
          <p:nvPr/>
        </p:nvSpPr>
        <p:spPr>
          <a:xfrm>
            <a:off x="4643438" y="1299381"/>
            <a:ext cx="3986213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5" name="Shape 13"/>
          <p:cNvSpPr/>
          <p:nvPr/>
        </p:nvSpPr>
        <p:spPr>
          <a:xfrm>
            <a:off x="8626078" y="1295809"/>
            <a:ext cx="0" cy="753666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6" name="Shape 14"/>
          <p:cNvSpPr/>
          <p:nvPr/>
        </p:nvSpPr>
        <p:spPr>
          <a:xfrm>
            <a:off x="4643438" y="2045903"/>
            <a:ext cx="3986213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7" name="Shape 15"/>
          <p:cNvSpPr/>
          <p:nvPr/>
        </p:nvSpPr>
        <p:spPr>
          <a:xfrm>
            <a:off x="4654153" y="1295809"/>
            <a:ext cx="0" cy="753666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8" name="Text 16"/>
          <p:cNvSpPr/>
          <p:nvPr/>
        </p:nvSpPr>
        <p:spPr>
          <a:xfrm>
            <a:off x="4864894" y="1488691"/>
            <a:ext cx="578197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969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▿</a:t>
            </a:r>
            <a:endParaRPr lang="en-US" sz="1969" dirty="0"/>
          </a:p>
        </p:txBody>
      </p:sp>
      <p:sp>
        <p:nvSpPr>
          <p:cNvPr id="19" name="Text 17"/>
          <p:cNvSpPr/>
          <p:nvPr/>
        </p:nvSpPr>
        <p:spPr>
          <a:xfrm>
            <a:off x="5543104" y="1474403"/>
            <a:ext cx="2879378" cy="208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19"/>
              </a:lnSpc>
              <a:buNone/>
            </a:pPr>
            <a:r>
              <a:rPr lang="en-US" sz="1013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Anchor Demand</a:t>
            </a:r>
            <a:endParaRPr lang="en-US" sz="1013" dirty="0"/>
          </a:p>
        </p:txBody>
      </p:sp>
      <p:sp>
        <p:nvSpPr>
          <p:cNvPr id="20" name="Text 18"/>
          <p:cNvSpPr/>
          <p:nvPr/>
        </p:nvSpPr>
        <p:spPr>
          <a:xfrm>
            <a:off x="5543104" y="1710147"/>
            <a:ext cx="2698440" cy="160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66"/>
              </a:lnSpc>
              <a:buNone/>
            </a:pP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University of Venda student population exceeding </a:t>
            </a:r>
            <a:r>
              <a:rPr lang="en-US" sz="844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16,700</a:t>
            </a:r>
            <a:endParaRPr lang="en-US" sz="844" dirty="0"/>
          </a:p>
        </p:txBody>
      </p:sp>
      <p:sp>
        <p:nvSpPr>
          <p:cNvPr id="21" name="Text 19"/>
          <p:cNvSpPr/>
          <p:nvPr/>
        </p:nvSpPr>
        <p:spPr>
          <a:xfrm>
            <a:off x="514350" y="2192350"/>
            <a:ext cx="3986213" cy="1075134"/>
          </a:xfrm>
          <a:prstGeom prst="roundRect">
            <a:avLst>
              <a:gd name="adj" fmla="val 10631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2" name="Shape 20"/>
          <p:cNvSpPr/>
          <p:nvPr/>
        </p:nvSpPr>
        <p:spPr>
          <a:xfrm>
            <a:off x="514350" y="2195922"/>
            <a:ext cx="3986213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3" name="Shape 21"/>
          <p:cNvSpPr/>
          <p:nvPr/>
        </p:nvSpPr>
        <p:spPr>
          <a:xfrm>
            <a:off x="4496991" y="2192350"/>
            <a:ext cx="0" cy="1075134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4" name="Shape 22"/>
          <p:cNvSpPr/>
          <p:nvPr/>
        </p:nvSpPr>
        <p:spPr>
          <a:xfrm>
            <a:off x="514350" y="3263912"/>
            <a:ext cx="3986213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5" name="Shape 23"/>
          <p:cNvSpPr/>
          <p:nvPr/>
        </p:nvSpPr>
        <p:spPr>
          <a:xfrm>
            <a:off x="525066" y="2192350"/>
            <a:ext cx="0" cy="1075134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6" name="Text 24"/>
          <p:cNvSpPr/>
          <p:nvPr/>
        </p:nvSpPr>
        <p:spPr>
          <a:xfrm>
            <a:off x="735806" y="2385231"/>
            <a:ext cx="53366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969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✦</a:t>
            </a:r>
            <a:endParaRPr lang="en-US" sz="1969" dirty="0"/>
          </a:p>
        </p:txBody>
      </p:sp>
      <p:sp>
        <p:nvSpPr>
          <p:cNvPr id="27" name="Text 25"/>
          <p:cNvSpPr/>
          <p:nvPr/>
        </p:nvSpPr>
        <p:spPr>
          <a:xfrm>
            <a:off x="1369479" y="2370944"/>
            <a:ext cx="2641870" cy="208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19"/>
              </a:lnSpc>
              <a:buNone/>
            </a:pPr>
            <a:r>
              <a:rPr lang="en-US" sz="1013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Phased Development Strategy</a:t>
            </a:r>
            <a:endParaRPr lang="en-US" sz="1013" dirty="0"/>
          </a:p>
        </p:txBody>
      </p:sp>
      <p:sp>
        <p:nvSpPr>
          <p:cNvPr id="28" name="Text 26"/>
          <p:cNvSpPr/>
          <p:nvPr/>
        </p:nvSpPr>
        <p:spPr>
          <a:xfrm>
            <a:off x="1369479" y="2606687"/>
            <a:ext cx="2641870" cy="173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66"/>
              </a:lnSpc>
              <a:buNone/>
            </a:pPr>
            <a:r>
              <a:rPr lang="en-US" sz="844" dirty="0">
                <a:solidFill>
                  <a:srgbClr val="CBD5E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Phase 1: </a:t>
            </a:r>
            <a:r>
              <a:rPr lang="en-US" sz="844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800</a:t>
            </a: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 beds | Full Development: </a:t>
            </a:r>
            <a:r>
              <a:rPr lang="en-US" sz="844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2,400</a:t>
            </a: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 beds</a:t>
            </a:r>
            <a:endParaRPr lang="en-US" sz="844" dirty="0"/>
          </a:p>
        </p:txBody>
      </p:sp>
      <p:sp>
        <p:nvSpPr>
          <p:cNvPr id="29" name="Text 27"/>
          <p:cNvSpPr/>
          <p:nvPr/>
        </p:nvSpPr>
        <p:spPr>
          <a:xfrm>
            <a:off x="4643438" y="2192350"/>
            <a:ext cx="3986213" cy="1075134"/>
          </a:xfrm>
          <a:prstGeom prst="roundRect">
            <a:avLst>
              <a:gd name="adj" fmla="val 10631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0" name="Shape 28"/>
          <p:cNvSpPr/>
          <p:nvPr/>
        </p:nvSpPr>
        <p:spPr>
          <a:xfrm>
            <a:off x="4643438" y="2195922"/>
            <a:ext cx="3986213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1" name="Shape 29"/>
          <p:cNvSpPr/>
          <p:nvPr/>
        </p:nvSpPr>
        <p:spPr>
          <a:xfrm>
            <a:off x="8626078" y="2192350"/>
            <a:ext cx="0" cy="1075134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2" name="Shape 30"/>
          <p:cNvSpPr/>
          <p:nvPr/>
        </p:nvSpPr>
        <p:spPr>
          <a:xfrm>
            <a:off x="4643438" y="3263912"/>
            <a:ext cx="3986213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3" name="Shape 31"/>
          <p:cNvSpPr/>
          <p:nvPr/>
        </p:nvSpPr>
        <p:spPr>
          <a:xfrm>
            <a:off x="4654153" y="2192350"/>
            <a:ext cx="0" cy="1075134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4" name="Text 32"/>
          <p:cNvSpPr/>
          <p:nvPr/>
        </p:nvSpPr>
        <p:spPr>
          <a:xfrm>
            <a:off x="4864894" y="2385231"/>
            <a:ext cx="1467929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969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$</a:t>
            </a:r>
            <a:endParaRPr lang="en-US" sz="1969" dirty="0"/>
          </a:p>
        </p:txBody>
      </p:sp>
      <p:sp>
        <p:nvSpPr>
          <p:cNvPr id="35" name="Text 33"/>
          <p:cNvSpPr/>
          <p:nvPr/>
        </p:nvSpPr>
        <p:spPr>
          <a:xfrm>
            <a:off x="6432835" y="2370944"/>
            <a:ext cx="1989646" cy="208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19"/>
              </a:lnSpc>
              <a:buNone/>
            </a:pPr>
            <a:r>
              <a:rPr lang="en-US" sz="1013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Attractive Returns</a:t>
            </a:r>
            <a:endParaRPr lang="en-US" sz="1013" dirty="0"/>
          </a:p>
        </p:txBody>
      </p:sp>
      <p:sp>
        <p:nvSpPr>
          <p:cNvPr id="36" name="Text 34"/>
          <p:cNvSpPr/>
          <p:nvPr/>
        </p:nvSpPr>
        <p:spPr>
          <a:xfrm>
            <a:off x="6432835" y="2606687"/>
            <a:ext cx="1989646" cy="482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66"/>
              </a:lnSpc>
              <a:buNone/>
            </a:pP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Target IRR: </a:t>
            </a:r>
            <a:r>
              <a:rPr lang="en-US" sz="844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18%–22%</a:t>
            </a: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 · Yield on Cost: </a:t>
            </a:r>
            <a:r>
              <a:rPr lang="en-US" sz="844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12%–13%</a:t>
            </a:r>
            <a:endParaRPr lang="en-US" sz="844" dirty="0"/>
          </a:p>
          <a:p>
            <a:pPr marL="0" indent="0" algn="l">
              <a:lnSpc>
                <a:spcPts val="1266"/>
              </a:lnSpc>
              <a:buNone/>
            </a:pPr>
            <a:r>
              <a:rPr lang="en-US" sz="800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NSFAS-aligned revenue framework</a:t>
            </a:r>
            <a:endParaRPr lang="en-US" sz="844" dirty="0"/>
          </a:p>
        </p:txBody>
      </p:sp>
      <p:sp>
        <p:nvSpPr>
          <p:cNvPr id="37" name="Text 35"/>
          <p:cNvSpPr/>
          <p:nvPr/>
        </p:nvSpPr>
        <p:spPr>
          <a:xfrm>
            <a:off x="514350" y="3467509"/>
            <a:ext cx="8115300" cy="1578769"/>
          </a:xfrm>
          <a:prstGeom prst="roundRect">
            <a:avLst>
              <a:gd name="adj" fmla="val 7240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8" name="Shape 36"/>
          <p:cNvSpPr/>
          <p:nvPr/>
        </p:nvSpPr>
        <p:spPr>
          <a:xfrm>
            <a:off x="514350" y="3471081"/>
            <a:ext cx="811530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9" name="Shape 37"/>
          <p:cNvSpPr/>
          <p:nvPr/>
        </p:nvSpPr>
        <p:spPr>
          <a:xfrm>
            <a:off x="8626078" y="3467509"/>
            <a:ext cx="0" cy="1578769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0" name="Shape 38"/>
          <p:cNvSpPr/>
          <p:nvPr/>
        </p:nvSpPr>
        <p:spPr>
          <a:xfrm>
            <a:off x="514350" y="5042706"/>
            <a:ext cx="811530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1" name="Shape 39"/>
          <p:cNvSpPr/>
          <p:nvPr/>
        </p:nvSpPr>
        <p:spPr>
          <a:xfrm>
            <a:off x="525066" y="3467509"/>
            <a:ext cx="0" cy="1578769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2" name="Text 40"/>
          <p:cNvSpPr/>
          <p:nvPr/>
        </p:nvSpPr>
        <p:spPr>
          <a:xfrm>
            <a:off x="764381" y="3646103"/>
            <a:ext cx="7629525" cy="18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kern="0" spc="56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CAPITAL REQUIREMENT</a:t>
            </a:r>
            <a:endParaRPr lang="en-US" sz="900" dirty="0"/>
          </a:p>
        </p:txBody>
      </p:sp>
      <p:graphicFrame>
        <p:nvGraphicFramePr>
          <p:cNvPr id="43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764381" y="3931853"/>
          <a:ext cx="7629526" cy="953454"/>
        </p:xfrm>
        <a:graphic>
          <a:graphicData uri="http://schemas.openxmlformats.org/drawingml/2006/table">
            <a:tbl>
              <a:tblPr/>
              <a:tblGrid>
                <a:gridCol w="3051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8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9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800" b="1" dirty="0">
                          <a:solidFill>
                            <a:srgbClr val="C8A951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Phase</a:t>
                      </a:r>
                      <a:endParaRPr lang="en-US" sz="8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800" b="1" dirty="0">
                          <a:solidFill>
                            <a:srgbClr val="C8A951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Beds</a:t>
                      </a:r>
                      <a:endParaRPr lang="en-US" sz="8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800" b="1" dirty="0">
                          <a:solidFill>
                            <a:srgbClr val="C8A951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Investment</a:t>
                      </a:r>
                      <a:endParaRPr lang="en-US" sz="8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FFFFFF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Phase 1</a:t>
                      </a:r>
                      <a:endParaRPr lang="en-US" sz="9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C8A951"/>
                          </a:solidFill>
                          <a:latin typeface="Courier New" pitchFamily="34" charset="0"/>
                          <a:ea typeface="Courier New" pitchFamily="34" charset="-122"/>
                          <a:cs typeface="Courier New" pitchFamily="34" charset="-120"/>
                        </a:rPr>
                        <a:t>800</a:t>
                      </a:r>
                      <a:endParaRPr lang="en-US" sz="9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C8A951"/>
                          </a:solidFill>
                          <a:latin typeface="Courier New" pitchFamily="34" charset="0"/>
                          <a:ea typeface="Courier New" pitchFamily="34" charset="-122"/>
                          <a:cs typeface="Courier New" pitchFamily="34" charset="-120"/>
                        </a:rPr>
                        <a:t>R208M</a:t>
                      </a:r>
                      <a:endParaRPr lang="en-US" sz="9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FFFFFF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Full Development</a:t>
                      </a:r>
                      <a:endParaRPr lang="en-US" sz="9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C8A951"/>
                          </a:solidFill>
                          <a:latin typeface="Courier New" pitchFamily="34" charset="0"/>
                          <a:ea typeface="Courier New" pitchFamily="34" charset="-122"/>
                          <a:cs typeface="Courier New" pitchFamily="34" charset="-120"/>
                        </a:rPr>
                        <a:t>2,400</a:t>
                      </a:r>
                      <a:endParaRPr lang="en-US" sz="9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C8A951"/>
                          </a:solidFill>
                          <a:latin typeface="Courier New" pitchFamily="34" charset="0"/>
                          <a:ea typeface="Courier New" pitchFamily="34" charset="-122"/>
                          <a:cs typeface="Courier New" pitchFamily="34" charset="-120"/>
                        </a:rPr>
                        <a:t>R624M</a:t>
                      </a:r>
                      <a:endParaRPr lang="en-US" sz="9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4" name="Shape 41"/>
          <p:cNvSpPr/>
          <p:nvPr/>
        </p:nvSpPr>
        <p:spPr>
          <a:xfrm>
            <a:off x="0" y="5139928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5" name="Shape 42"/>
          <p:cNvSpPr/>
          <p:nvPr/>
        </p:nvSpPr>
        <p:spPr>
          <a:xfrm>
            <a:off x="3572" y="371475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B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4350" y="400050"/>
            <a:ext cx="862965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113" dirty="0">
                <a:solidFill>
                  <a:srgbClr val="C8A95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MARKET OPPORTUNITY</a:t>
            </a:r>
            <a:endParaRPr lang="en-US" sz="800" dirty="0"/>
          </a:p>
        </p:txBody>
      </p:sp>
      <p:sp>
        <p:nvSpPr>
          <p:cNvPr id="3" name="Text 1"/>
          <p:cNvSpPr/>
          <p:nvPr/>
        </p:nvSpPr>
        <p:spPr>
          <a:xfrm>
            <a:off x="514350" y="607219"/>
            <a:ext cx="428625" cy="21431"/>
          </a:xfrm>
          <a:prstGeom prst="rect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514350" y="728663"/>
            <a:ext cx="8115300" cy="301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99"/>
              </a:lnSpc>
              <a:buNone/>
            </a:pPr>
            <a:r>
              <a:rPr lang="en-US" sz="1913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Structural Supply Deficit</a:t>
            </a:r>
            <a:endParaRPr lang="en-US" sz="1913" dirty="0"/>
          </a:p>
        </p:txBody>
      </p:sp>
      <p:sp>
        <p:nvSpPr>
          <p:cNvPr id="5" name="Text 3"/>
          <p:cNvSpPr/>
          <p:nvPr/>
        </p:nvSpPr>
        <p:spPr>
          <a:xfrm>
            <a:off x="517922" y="1211535"/>
            <a:ext cx="3907631" cy="1889522"/>
          </a:xfrm>
          <a:prstGeom prst="roundRect">
            <a:avLst>
              <a:gd name="adj" fmla="val 6049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21519" y="1386557"/>
            <a:ext cx="3610166" cy="173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66"/>
              </a:lnSpc>
              <a:buNone/>
            </a:pPr>
            <a:r>
              <a:rPr lang="en-US" sz="844" kern="0" spc="56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UNIVERSITY OF VENDA MARKET</a:t>
            </a:r>
            <a:endParaRPr lang="en-US" sz="844" dirty="0"/>
          </a:p>
        </p:txBody>
      </p:sp>
      <p:graphicFrame>
        <p:nvGraphicFramePr>
          <p:cNvPr id="7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721519" y="1647304"/>
          <a:ext cx="3500438" cy="1291592"/>
        </p:xfrm>
        <a:graphic>
          <a:graphicData uri="http://schemas.openxmlformats.org/drawingml/2006/table">
            <a:tbl>
              <a:tblPr/>
              <a:tblGrid>
                <a:gridCol w="2399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FFFFFF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Student Population</a:t>
                      </a:r>
                      <a:endParaRPr lang="en-US" sz="9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sz="900" dirty="0">
                          <a:solidFill>
                            <a:srgbClr val="C8A951"/>
                          </a:solidFill>
                          <a:latin typeface="Courier New" pitchFamily="34" charset="0"/>
                          <a:ea typeface="Courier New" pitchFamily="34" charset="-122"/>
                          <a:cs typeface="Courier New" pitchFamily="34" charset="-120"/>
                        </a:rPr>
                        <a:t>16,700+</a:t>
                      </a:r>
                      <a:endParaRPr lang="en-US" sz="9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FFFFFF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Formal Accommodation Supply</a:t>
                      </a:r>
                      <a:endParaRPr lang="en-US" sz="9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sz="900" dirty="0">
                          <a:solidFill>
                            <a:srgbClr val="F87171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Limited</a:t>
                      </a:r>
                      <a:endParaRPr lang="en-US" sz="9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FFFFFF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Informal Accommodation Supply</a:t>
                      </a:r>
                      <a:endParaRPr lang="en-US" sz="9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sz="900" dirty="0">
                          <a:solidFill>
                            <a:srgbClr val="CBD5E1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Fragmented</a:t>
                      </a:r>
                      <a:endParaRPr lang="en-US" sz="9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FFFFFF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Estimated Shortfall</a:t>
                      </a:r>
                      <a:endParaRPr lang="en-US" sz="9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buNone/>
                      </a:pPr>
                      <a:r>
                        <a:rPr lang="en-US" sz="900" dirty="0">
                          <a:solidFill>
                            <a:srgbClr val="C8A951"/>
                          </a:solidFill>
                          <a:latin typeface="Courier New" pitchFamily="34" charset="0"/>
                          <a:ea typeface="Courier New" pitchFamily="34" charset="-122"/>
                          <a:cs typeface="Courier New" pitchFamily="34" charset="-120"/>
                        </a:rPr>
                        <a:t>8,000+ Beds</a:t>
                      </a:r>
                      <a:endParaRPr lang="en-US" sz="9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 5"/>
          <p:cNvSpPr/>
          <p:nvPr/>
        </p:nvSpPr>
        <p:spPr>
          <a:xfrm>
            <a:off x="514350" y="3276079"/>
            <a:ext cx="3914775" cy="1946672"/>
          </a:xfrm>
          <a:prstGeom prst="roundRect">
            <a:avLst>
              <a:gd name="adj" fmla="val 5872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514350" y="3279651"/>
            <a:ext cx="3914775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0" name="Shape 7"/>
          <p:cNvSpPr/>
          <p:nvPr/>
        </p:nvSpPr>
        <p:spPr>
          <a:xfrm>
            <a:off x="4425553" y="3276079"/>
            <a:ext cx="0" cy="1946672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1" name="Shape 8"/>
          <p:cNvSpPr/>
          <p:nvPr/>
        </p:nvSpPr>
        <p:spPr>
          <a:xfrm>
            <a:off x="514350" y="5219179"/>
            <a:ext cx="3914775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2" name="Shape 9"/>
          <p:cNvSpPr/>
          <p:nvPr/>
        </p:nvSpPr>
        <p:spPr>
          <a:xfrm>
            <a:off x="525066" y="3276079"/>
            <a:ext cx="0" cy="1946672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3" name="Text 10"/>
          <p:cNvSpPr/>
          <p:nvPr/>
        </p:nvSpPr>
        <p:spPr>
          <a:xfrm>
            <a:off x="735806" y="3440385"/>
            <a:ext cx="3486150" cy="173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66"/>
              </a:lnSpc>
              <a:buNone/>
            </a:pPr>
            <a:r>
              <a:rPr lang="en-US" sz="844" kern="0" spc="56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MARKET CHARACTERISTICS</a:t>
            </a:r>
            <a:endParaRPr lang="en-US" sz="844" dirty="0"/>
          </a:p>
        </p:txBody>
      </p:sp>
      <p:sp>
        <p:nvSpPr>
          <p:cNvPr id="14" name="Text 11"/>
          <p:cNvSpPr/>
          <p:nvPr/>
        </p:nvSpPr>
        <p:spPr>
          <a:xfrm>
            <a:off x="735806" y="3701132"/>
            <a:ext cx="3486150" cy="1442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266"/>
              </a:lnSpc>
              <a:spcAft>
                <a:spcPts val="563"/>
              </a:spcAft>
              <a:buSzPct val="100000"/>
              <a:buChar char="•"/>
            </a:pP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arrow_right Growing student enrolment</a:t>
            </a:r>
            <a:endParaRPr lang="en-US" sz="844" dirty="0"/>
          </a:p>
          <a:p>
            <a:pPr marL="342900" indent="-342900" algn="l">
              <a:lnSpc>
                <a:spcPts val="1266"/>
              </a:lnSpc>
              <a:spcAft>
                <a:spcPts val="563"/>
              </a:spcAft>
              <a:buSzPct val="100000"/>
              <a:buChar char="•"/>
            </a:pP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arrow_right Persistent accommodation shortage</a:t>
            </a:r>
            <a:endParaRPr lang="en-US" sz="844" dirty="0"/>
          </a:p>
          <a:p>
            <a:pPr marL="342900" indent="-342900" algn="l">
              <a:lnSpc>
                <a:spcPts val="1266"/>
              </a:lnSpc>
              <a:spcAft>
                <a:spcPts val="563"/>
              </a:spcAft>
              <a:buSzPct val="100000"/>
              <a:buChar char="•"/>
            </a:pP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arrow_right Predominantly informal providers</a:t>
            </a:r>
            <a:endParaRPr lang="en-US" sz="844" dirty="0"/>
          </a:p>
          <a:p>
            <a:pPr marL="342900" indent="-342900" algn="l">
              <a:lnSpc>
                <a:spcPts val="1266"/>
              </a:lnSpc>
              <a:spcAft>
                <a:spcPts val="563"/>
              </a:spcAft>
              <a:buSzPct val="100000"/>
              <a:buChar char="•"/>
            </a:pP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arrow_right Limited institutional-quality stock</a:t>
            </a:r>
            <a:endParaRPr lang="en-US" sz="844" dirty="0"/>
          </a:p>
          <a:p>
            <a:pPr marL="342900" indent="-342900" algn="l">
              <a:lnSpc>
                <a:spcPts val="1266"/>
              </a:lnSpc>
              <a:spcAft>
                <a:spcPts val="563"/>
              </a:spcAft>
              <a:buSzPct val="100000"/>
              <a:buChar char="•"/>
            </a:pP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arrow_right Strong demand fundamentals</a:t>
            </a:r>
            <a:endParaRPr lang="en-US" sz="844" dirty="0"/>
          </a:p>
        </p:txBody>
      </p:sp>
      <p:sp>
        <p:nvSpPr>
          <p:cNvPr id="15" name="Text 12"/>
          <p:cNvSpPr/>
          <p:nvPr/>
        </p:nvSpPr>
        <p:spPr>
          <a:xfrm>
            <a:off x="4718447" y="1243347"/>
            <a:ext cx="3907631" cy="3007519"/>
          </a:xfrm>
          <a:prstGeom prst="roundRect">
            <a:avLst>
              <a:gd name="adj" fmla="val 5067"/>
            </a:avLst>
          </a:prstGeom>
          <a:noFill/>
          <a:ln w="7144">
            <a:solidFill>
              <a:srgbClr val="C8A951"/>
            </a:solidFill>
            <a:prstDash val="solid"/>
          </a:ln>
          <a:effectLst>
            <a:outerShdw blurRad="304800" dist="76200" dir="5400000" algn="bl" rotWithShape="0">
              <a:srgbClr val="000000">
                <a:alpha val="40000"/>
              </a:srgbClr>
            </a:outerShdw>
          </a:effectLst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7" name="Shape 13"/>
          <p:cNvSpPr/>
          <p:nvPr/>
        </p:nvSpPr>
        <p:spPr>
          <a:xfrm>
            <a:off x="514350" y="4432697"/>
            <a:ext cx="811530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8" name="Text 14"/>
          <p:cNvSpPr/>
          <p:nvPr/>
        </p:nvSpPr>
        <p:spPr>
          <a:xfrm>
            <a:off x="514350" y="4550569"/>
            <a:ext cx="8115300" cy="192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19"/>
              </a:lnSpc>
              <a:buNone/>
            </a:pPr>
            <a:r>
              <a:rPr lang="en-US" sz="1013" i="1" kern="0" spc="17" dirty="0">
                <a:solidFill>
                  <a:srgbClr val="C8A951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"Demand significantly exceeds quality accommodation supply."</a:t>
            </a:r>
            <a:endParaRPr lang="en-US" sz="1013" dirty="0"/>
          </a:p>
        </p:txBody>
      </p:sp>
      <p:sp>
        <p:nvSpPr>
          <p:cNvPr id="19" name="Shape 15"/>
          <p:cNvSpPr/>
          <p:nvPr/>
        </p:nvSpPr>
        <p:spPr>
          <a:xfrm>
            <a:off x="7715250" y="3572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0" name="Shape 16"/>
          <p:cNvSpPr/>
          <p:nvPr/>
        </p:nvSpPr>
        <p:spPr>
          <a:xfrm>
            <a:off x="9140428" y="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68C6CD-16B9-BC8A-1E9A-BC921C820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41895"/>
            <a:ext cx="4511280" cy="30075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B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4350" y="400050"/>
            <a:ext cx="862965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113" dirty="0">
                <a:solidFill>
                  <a:srgbClr val="C8A95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STRATEGIC POSITIONING</a:t>
            </a:r>
            <a:endParaRPr lang="en-US" sz="800" dirty="0"/>
          </a:p>
        </p:txBody>
      </p:sp>
      <p:sp>
        <p:nvSpPr>
          <p:cNvPr id="3" name="Text 1"/>
          <p:cNvSpPr/>
          <p:nvPr/>
        </p:nvSpPr>
        <p:spPr>
          <a:xfrm>
            <a:off x="514350" y="607219"/>
            <a:ext cx="428625" cy="21431"/>
          </a:xfrm>
          <a:prstGeom prst="rect">
            <a:avLst/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514350" y="728663"/>
            <a:ext cx="8115300" cy="301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99"/>
              </a:lnSpc>
              <a:buNone/>
            </a:pPr>
            <a:r>
              <a:rPr lang="en-US" sz="1913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First-Mover Institutional Advantage</a:t>
            </a:r>
            <a:endParaRPr lang="en-US" sz="1913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207963"/>
            <a:ext cx="3936206" cy="274253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17922" y="1211535"/>
            <a:ext cx="3929063" cy="2735387"/>
          </a:xfrm>
          <a:prstGeom prst="roundRect">
            <a:avLst>
              <a:gd name="adj" fmla="val 4179"/>
            </a:avLst>
          </a:prstGeom>
          <a:noFill/>
          <a:ln w="7144">
            <a:solidFill>
              <a:srgbClr val="F8717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750094" y="1415132"/>
            <a:ext cx="650528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828" dirty="0">
                <a:solidFill>
                  <a:srgbClr val="F8717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⚠</a:t>
            </a:r>
            <a:endParaRPr lang="en-US" sz="1828" dirty="0"/>
          </a:p>
        </p:txBody>
      </p:sp>
      <p:sp>
        <p:nvSpPr>
          <p:cNvPr id="8" name="Text 5"/>
          <p:cNvSpPr/>
          <p:nvPr/>
        </p:nvSpPr>
        <p:spPr>
          <a:xfrm>
            <a:off x="1486346" y="1436563"/>
            <a:ext cx="2728466" cy="254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6"/>
              </a:lnSpc>
              <a:buNone/>
            </a:pPr>
            <a:r>
              <a:rPr lang="en-US" sz="1238" b="1" dirty="0">
                <a:solidFill>
                  <a:srgbClr val="F87171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Current Market</a:t>
            </a:r>
            <a:endParaRPr lang="en-US" sz="1238" dirty="0"/>
          </a:p>
        </p:txBody>
      </p:sp>
      <p:sp>
        <p:nvSpPr>
          <p:cNvPr id="9" name="Text 6"/>
          <p:cNvSpPr/>
          <p:nvPr/>
        </p:nvSpPr>
        <p:spPr>
          <a:xfrm>
            <a:off x="750094" y="1865188"/>
            <a:ext cx="3464719" cy="2105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260"/>
              </a:lnSpc>
              <a:spcAft>
                <a:spcPts val="900"/>
              </a:spcAft>
              <a:buSzPct val="100000"/>
              <a:buChar char="•"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✗ Small-scale landlords</a:t>
            </a:r>
            <a:endParaRPr lang="en-US" sz="900" dirty="0"/>
          </a:p>
          <a:p>
            <a:pPr marL="342900" indent="-342900" algn="l">
              <a:lnSpc>
                <a:spcPts val="1260"/>
              </a:lnSpc>
              <a:spcAft>
                <a:spcPts val="900"/>
              </a:spcAft>
              <a:buSzPct val="100000"/>
              <a:buChar char="•"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✗ Inconsistent standards</a:t>
            </a:r>
            <a:endParaRPr lang="en-US" sz="900" dirty="0"/>
          </a:p>
          <a:p>
            <a:pPr marL="342900" indent="-342900" algn="l">
              <a:lnSpc>
                <a:spcPts val="1260"/>
              </a:lnSpc>
              <a:spcAft>
                <a:spcPts val="900"/>
              </a:spcAft>
              <a:buSzPct val="100000"/>
              <a:buChar char="•"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✗ Limited amenities</a:t>
            </a:r>
            <a:endParaRPr lang="en-US" sz="900" dirty="0"/>
          </a:p>
          <a:p>
            <a:pPr marL="342900" indent="-342900" algn="l">
              <a:lnSpc>
                <a:spcPts val="1260"/>
              </a:lnSpc>
              <a:spcAft>
                <a:spcPts val="900"/>
              </a:spcAft>
              <a:buSzPct val="100000"/>
              <a:buChar char="•"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✗ Operational inefficiencies</a:t>
            </a:r>
            <a:endParaRPr lang="en-US" sz="900" dirty="0"/>
          </a:p>
        </p:txBody>
      </p:sp>
      <p:sp>
        <p:nvSpPr>
          <p:cNvPr id="10" name="Text 7"/>
          <p:cNvSpPr/>
          <p:nvPr/>
        </p:nvSpPr>
        <p:spPr>
          <a:xfrm>
            <a:off x="4686300" y="1215107"/>
            <a:ext cx="3936206" cy="2728243"/>
          </a:xfrm>
          <a:prstGeom prst="roundRect">
            <a:avLst>
              <a:gd name="adj" fmla="val 4190"/>
            </a:avLst>
          </a:prstGeom>
          <a:solidFill>
            <a:srgbClr val="132B4F"/>
          </a:solidFill>
          <a:ln w="14288">
            <a:solidFill>
              <a:srgbClr val="C8A951"/>
            </a:solidFill>
            <a:prstDash val="solid"/>
          </a:ln>
          <a:effectLst>
            <a:outerShdw blurRad="228600" dist="50800" dir="16200000" algn="bl" rotWithShape="0">
              <a:srgbClr val="C8A951">
                <a:alpha val="8000"/>
              </a:srgbClr>
            </a:outerShdw>
          </a:effectLst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4922044" y="1422276"/>
            <a:ext cx="598847" cy="27860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828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✓</a:t>
            </a:r>
            <a:endParaRPr lang="en-US" sz="1828" dirty="0"/>
          </a:p>
        </p:txBody>
      </p:sp>
      <p:sp>
        <p:nvSpPr>
          <p:cNvPr id="12" name="Text 9"/>
          <p:cNvSpPr/>
          <p:nvPr/>
        </p:nvSpPr>
        <p:spPr>
          <a:xfrm>
            <a:off x="5606616" y="1443707"/>
            <a:ext cx="2780147" cy="254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6"/>
              </a:lnSpc>
              <a:buNone/>
            </a:pPr>
            <a:r>
              <a:rPr lang="en-US" sz="1238" b="1" dirty="0">
                <a:solidFill>
                  <a:srgbClr val="C8A951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Waishe Student Housing</a:t>
            </a:r>
            <a:endParaRPr lang="en-US" sz="1238" dirty="0"/>
          </a:p>
        </p:txBody>
      </p:sp>
      <p:sp>
        <p:nvSpPr>
          <p:cNvPr id="13" name="Text 10"/>
          <p:cNvSpPr/>
          <p:nvPr/>
        </p:nvSpPr>
        <p:spPr>
          <a:xfrm>
            <a:off x="4922044" y="1872332"/>
            <a:ext cx="3464719" cy="208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260"/>
              </a:lnSpc>
              <a:spcAft>
                <a:spcPts val="900"/>
              </a:spcAft>
              <a:buSzPct val="100000"/>
              <a:buChar char="•"/>
            </a:pPr>
            <a:r>
              <a:rPr lang="en-US" sz="9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✓ Institutional-scale development</a:t>
            </a:r>
            <a:endParaRPr lang="en-US" sz="900" dirty="0"/>
          </a:p>
          <a:p>
            <a:pPr marL="342900" indent="-342900" algn="l">
              <a:lnSpc>
                <a:spcPts val="1260"/>
              </a:lnSpc>
              <a:spcAft>
                <a:spcPts val="900"/>
              </a:spcAft>
              <a:buSzPct val="100000"/>
              <a:buChar char="•"/>
            </a:pPr>
            <a:r>
              <a:rPr lang="en-US" sz="9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✓ Professional management</a:t>
            </a:r>
            <a:endParaRPr lang="en-US" sz="900" dirty="0"/>
          </a:p>
          <a:p>
            <a:pPr marL="342900" indent="-342900" algn="l">
              <a:lnSpc>
                <a:spcPts val="1260"/>
              </a:lnSpc>
              <a:spcAft>
                <a:spcPts val="900"/>
              </a:spcAft>
              <a:buSzPct val="100000"/>
              <a:buChar char="•"/>
            </a:pPr>
            <a:r>
              <a:rPr lang="en-US" sz="9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✓ Purpose-built design</a:t>
            </a:r>
            <a:endParaRPr lang="en-US" sz="900" dirty="0"/>
          </a:p>
          <a:p>
            <a:pPr marL="342900" indent="-342900" algn="l">
              <a:lnSpc>
                <a:spcPts val="1260"/>
              </a:lnSpc>
              <a:spcAft>
                <a:spcPts val="900"/>
              </a:spcAft>
              <a:buSzPct val="100000"/>
              <a:buChar char="•"/>
            </a:pPr>
            <a:r>
              <a:rPr lang="en-US" sz="9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✓ Modern amenities</a:t>
            </a:r>
            <a:endParaRPr lang="en-US" sz="900" dirty="0"/>
          </a:p>
          <a:p>
            <a:pPr marL="342900" indent="-342900" algn="l">
              <a:lnSpc>
                <a:spcPts val="1260"/>
              </a:lnSpc>
              <a:spcAft>
                <a:spcPts val="900"/>
              </a:spcAft>
              <a:buSzPct val="100000"/>
              <a:buChar char="•"/>
            </a:pPr>
            <a:r>
              <a:rPr lang="en-US" sz="9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✓ NSFAS-ready operations</a:t>
            </a:r>
            <a:endParaRPr lang="en-US" sz="900" dirty="0"/>
          </a:p>
        </p:txBody>
      </p:sp>
      <p:sp>
        <p:nvSpPr>
          <p:cNvPr id="14" name="Text 11"/>
          <p:cNvSpPr/>
          <p:nvPr/>
        </p:nvSpPr>
        <p:spPr>
          <a:xfrm>
            <a:off x="517922" y="4125516"/>
            <a:ext cx="8108156" cy="614363"/>
          </a:xfrm>
          <a:prstGeom prst="roundRect">
            <a:avLst>
              <a:gd name="adj" fmla="val 18605"/>
            </a:avLst>
          </a:prstGeom>
          <a:solidFill>
            <a:srgbClr val="C8A951">
              <a:alpha val="6000"/>
            </a:srgbClr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5" name="Text 12"/>
          <p:cNvSpPr/>
          <p:nvPr/>
        </p:nvSpPr>
        <p:spPr>
          <a:xfrm>
            <a:off x="750094" y="4357688"/>
            <a:ext cx="1573206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84" dirty="0">
                <a:solidFill>
                  <a:srgbClr val="C8A95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COMPETITIVE EDGE</a:t>
            </a:r>
            <a:endParaRPr lang="en-US" sz="800" dirty="0"/>
          </a:p>
        </p:txBody>
      </p:sp>
      <p:sp>
        <p:nvSpPr>
          <p:cNvPr id="16" name="Text 13"/>
          <p:cNvSpPr/>
          <p:nvPr/>
        </p:nvSpPr>
        <p:spPr>
          <a:xfrm>
            <a:off x="2139330" y="4346972"/>
            <a:ext cx="7144" cy="171450"/>
          </a:xfrm>
          <a:prstGeom prst="rect">
            <a:avLst/>
          </a:prstGeom>
          <a:solidFill>
            <a:srgbClr val="C8A951">
              <a:alpha val="3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7" name="Text 14"/>
          <p:cNvSpPr/>
          <p:nvPr/>
        </p:nvSpPr>
        <p:spPr>
          <a:xfrm>
            <a:off x="2375074" y="4325541"/>
            <a:ext cx="238199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40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★</a:t>
            </a:r>
            <a:endParaRPr lang="en-US" sz="1406" dirty="0"/>
          </a:p>
        </p:txBody>
      </p:sp>
      <p:sp>
        <p:nvSpPr>
          <p:cNvPr id="18" name="Text 15"/>
          <p:cNvSpPr/>
          <p:nvPr/>
        </p:nvSpPr>
        <p:spPr>
          <a:xfrm>
            <a:off x="2670423" y="4271963"/>
            <a:ext cx="612688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66"/>
              </a:lnSpc>
              <a:buNone/>
            </a:pP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Scale advantage</a:t>
            </a:r>
            <a:endParaRPr lang="en-US" sz="844" dirty="0"/>
          </a:p>
        </p:txBody>
      </p:sp>
      <p:sp>
        <p:nvSpPr>
          <p:cNvPr id="19" name="Text 16"/>
          <p:cNvSpPr/>
          <p:nvPr/>
        </p:nvSpPr>
        <p:spPr>
          <a:xfrm>
            <a:off x="3540286" y="4325541"/>
            <a:ext cx="54806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40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◆</a:t>
            </a:r>
            <a:endParaRPr lang="en-US" sz="1406" dirty="0"/>
          </a:p>
        </p:txBody>
      </p:sp>
      <p:sp>
        <p:nvSpPr>
          <p:cNvPr id="20" name="Text 17"/>
          <p:cNvSpPr/>
          <p:nvPr/>
        </p:nvSpPr>
        <p:spPr>
          <a:xfrm>
            <a:off x="4145496" y="4271963"/>
            <a:ext cx="731341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66"/>
              </a:lnSpc>
              <a:buNone/>
            </a:pP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Quality differentiation</a:t>
            </a:r>
            <a:endParaRPr lang="en-US" sz="844" dirty="0"/>
          </a:p>
        </p:txBody>
      </p:sp>
      <p:sp>
        <p:nvSpPr>
          <p:cNvPr id="21" name="Text 18"/>
          <p:cNvSpPr/>
          <p:nvPr/>
        </p:nvSpPr>
        <p:spPr>
          <a:xfrm>
            <a:off x="5134012" y="4325541"/>
            <a:ext cx="492472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40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⚙</a:t>
            </a:r>
            <a:endParaRPr lang="en-US" sz="1406" dirty="0"/>
          </a:p>
        </p:txBody>
      </p:sp>
      <p:sp>
        <p:nvSpPr>
          <p:cNvPr id="22" name="Text 19"/>
          <p:cNvSpPr/>
          <p:nvPr/>
        </p:nvSpPr>
        <p:spPr>
          <a:xfrm>
            <a:off x="5683634" y="4271963"/>
            <a:ext cx="811597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66"/>
              </a:lnSpc>
              <a:buNone/>
            </a:pP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Operational excellence</a:t>
            </a:r>
            <a:endParaRPr lang="en-US" sz="844" dirty="0"/>
          </a:p>
        </p:txBody>
      </p:sp>
      <p:sp>
        <p:nvSpPr>
          <p:cNvPr id="23" name="Text 20"/>
          <p:cNvSpPr/>
          <p:nvPr/>
        </p:nvSpPr>
        <p:spPr>
          <a:xfrm>
            <a:off x="6752406" y="4325541"/>
            <a:ext cx="841846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40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♛</a:t>
            </a:r>
            <a:endParaRPr lang="en-US" sz="1406" dirty="0"/>
          </a:p>
        </p:txBody>
      </p:sp>
      <p:sp>
        <p:nvSpPr>
          <p:cNvPr id="24" name="Text 21"/>
          <p:cNvSpPr/>
          <p:nvPr/>
        </p:nvSpPr>
        <p:spPr>
          <a:xfrm>
            <a:off x="7651403" y="4271963"/>
            <a:ext cx="742504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66"/>
              </a:lnSpc>
              <a:buNone/>
            </a:pPr>
            <a:r>
              <a:rPr lang="en-US" sz="844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Long-term brand value</a:t>
            </a:r>
            <a:endParaRPr lang="en-US" sz="844" dirty="0"/>
          </a:p>
        </p:txBody>
      </p:sp>
      <p:sp>
        <p:nvSpPr>
          <p:cNvPr id="25" name="Shape 22"/>
          <p:cNvSpPr/>
          <p:nvPr/>
        </p:nvSpPr>
        <p:spPr>
          <a:xfrm>
            <a:off x="0" y="5139928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6" name="Shape 23"/>
          <p:cNvSpPr/>
          <p:nvPr/>
        </p:nvSpPr>
        <p:spPr>
          <a:xfrm>
            <a:off x="3572" y="371475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B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15250" y="3572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" name="Shape 1"/>
          <p:cNvSpPr/>
          <p:nvPr/>
        </p:nvSpPr>
        <p:spPr>
          <a:xfrm>
            <a:off x="9140428" y="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Text 2"/>
          <p:cNvSpPr/>
          <p:nvPr/>
        </p:nvSpPr>
        <p:spPr>
          <a:xfrm>
            <a:off x="457200" y="457200"/>
            <a:ext cx="863600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113" dirty="0">
                <a:solidFill>
                  <a:srgbClr val="C8A95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PROJECT OVERVIEW</a:t>
            </a:r>
            <a:endParaRPr lang="en-US" sz="800" dirty="0"/>
          </a:p>
        </p:txBody>
      </p:sp>
      <p:sp>
        <p:nvSpPr>
          <p:cNvPr id="5" name="Text 3"/>
          <p:cNvSpPr/>
          <p:nvPr/>
        </p:nvSpPr>
        <p:spPr>
          <a:xfrm>
            <a:off x="457200" y="664369"/>
            <a:ext cx="8636000" cy="416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38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Development Concept</a:t>
            </a:r>
            <a:endParaRPr lang="en-US" sz="2025" dirty="0"/>
          </a:p>
        </p:txBody>
      </p:sp>
      <p:sp>
        <p:nvSpPr>
          <p:cNvPr id="6" name="Text 4"/>
          <p:cNvSpPr/>
          <p:nvPr/>
        </p:nvSpPr>
        <p:spPr>
          <a:xfrm>
            <a:off x="457200" y="1250156"/>
            <a:ext cx="3848472" cy="1293019"/>
          </a:xfrm>
          <a:prstGeom prst="roundRect">
            <a:avLst>
              <a:gd name="adj" fmla="val 8840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457200" y="1253728"/>
            <a:ext cx="3848472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8" name="Shape 6"/>
          <p:cNvSpPr/>
          <p:nvPr/>
        </p:nvSpPr>
        <p:spPr>
          <a:xfrm>
            <a:off x="4302100" y="1250156"/>
            <a:ext cx="0" cy="1293019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9" name="Shape 7"/>
          <p:cNvSpPr/>
          <p:nvPr/>
        </p:nvSpPr>
        <p:spPr>
          <a:xfrm>
            <a:off x="457200" y="2539603"/>
            <a:ext cx="3848472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0" name="Shape 8"/>
          <p:cNvSpPr/>
          <p:nvPr/>
        </p:nvSpPr>
        <p:spPr>
          <a:xfrm>
            <a:off x="467916" y="1250156"/>
            <a:ext cx="0" cy="1293019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1" name="Text 9"/>
          <p:cNvSpPr/>
          <p:nvPr/>
        </p:nvSpPr>
        <p:spPr>
          <a:xfrm>
            <a:off x="678656" y="1485900"/>
            <a:ext cx="1414948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TOTAL STUDENT BEDS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678656" y="1693069"/>
            <a:ext cx="1920597" cy="43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15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2,400</a:t>
            </a:r>
            <a:endParaRPr lang="en-US" sz="3150" dirty="0"/>
          </a:p>
        </p:txBody>
      </p:sp>
      <p:sp>
        <p:nvSpPr>
          <p:cNvPr id="13" name="Text 11"/>
          <p:cNvSpPr/>
          <p:nvPr/>
        </p:nvSpPr>
        <p:spPr>
          <a:xfrm>
            <a:off x="678656" y="2164556"/>
            <a:ext cx="2415235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Full development capacity across all phases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4448547" y="1250156"/>
            <a:ext cx="4238253" cy="1293019"/>
          </a:xfrm>
          <a:prstGeom prst="roundRect">
            <a:avLst>
              <a:gd name="adj" fmla="val 8840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4448547" y="1253728"/>
            <a:ext cx="4238253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6" name="Shape 14"/>
          <p:cNvSpPr/>
          <p:nvPr/>
        </p:nvSpPr>
        <p:spPr>
          <a:xfrm>
            <a:off x="8683228" y="1250156"/>
            <a:ext cx="0" cy="1293019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7" name="Shape 15"/>
          <p:cNvSpPr/>
          <p:nvPr/>
        </p:nvSpPr>
        <p:spPr>
          <a:xfrm>
            <a:off x="4448547" y="2539603"/>
            <a:ext cx="4238253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8" name="Shape 16"/>
          <p:cNvSpPr/>
          <p:nvPr/>
        </p:nvSpPr>
        <p:spPr>
          <a:xfrm>
            <a:off x="4459263" y="1250156"/>
            <a:ext cx="0" cy="1293019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9" name="Text 17"/>
          <p:cNvSpPr/>
          <p:nvPr/>
        </p:nvSpPr>
        <p:spPr>
          <a:xfrm>
            <a:off x="4670003" y="1514475"/>
            <a:ext cx="588518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PHASE 1</a:t>
            </a:r>
            <a:endParaRPr lang="en-US" sz="800" dirty="0"/>
          </a:p>
        </p:txBody>
      </p:sp>
      <p:sp>
        <p:nvSpPr>
          <p:cNvPr id="20" name="Text 18"/>
          <p:cNvSpPr/>
          <p:nvPr/>
        </p:nvSpPr>
        <p:spPr>
          <a:xfrm>
            <a:off x="4670003" y="1721644"/>
            <a:ext cx="987802" cy="370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800</a:t>
            </a:r>
            <a:endParaRPr lang="en-US" sz="2700" dirty="0"/>
          </a:p>
        </p:txBody>
      </p:sp>
      <p:sp>
        <p:nvSpPr>
          <p:cNvPr id="21" name="Text 19"/>
          <p:cNvSpPr/>
          <p:nvPr/>
        </p:nvSpPr>
        <p:spPr>
          <a:xfrm>
            <a:off x="4670003" y="2135981"/>
            <a:ext cx="1460629" cy="18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Beds — Initial deployment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460772" y="2689622"/>
            <a:ext cx="1845655" cy="1539367"/>
          </a:xfrm>
          <a:prstGeom prst="roundRect">
            <a:avLst>
              <a:gd name="adj" fmla="val 7425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607219" y="2921794"/>
            <a:ext cx="829456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688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✦</a:t>
            </a:r>
            <a:endParaRPr lang="en-US" sz="1688" dirty="0"/>
          </a:p>
        </p:txBody>
      </p:sp>
      <p:sp>
        <p:nvSpPr>
          <p:cNvPr id="24" name="Text 22"/>
          <p:cNvSpPr/>
          <p:nvPr/>
        </p:nvSpPr>
        <p:spPr>
          <a:xfrm>
            <a:off x="1493825" y="2836069"/>
            <a:ext cx="666155" cy="462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88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Bachelor Units</a:t>
            </a:r>
            <a:endParaRPr lang="en-US" sz="1125" dirty="0"/>
          </a:p>
        </p:txBody>
      </p:sp>
      <p:sp>
        <p:nvSpPr>
          <p:cNvPr id="25" name="Text 23"/>
          <p:cNvSpPr/>
          <p:nvPr/>
        </p:nvSpPr>
        <p:spPr>
          <a:xfrm>
            <a:off x="607219" y="3336131"/>
            <a:ext cx="1552761" cy="360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339"/>
              </a:lnSpc>
              <a:buSzPct val="100000"/>
              <a:buChar char="•"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Independent living</a:t>
            </a:r>
            <a:endParaRPr lang="en-US" sz="800" dirty="0"/>
          </a:p>
          <a:p>
            <a:pPr marL="342900" indent="-342900" algn="l">
              <a:lnSpc>
                <a:spcPts val="1339"/>
              </a:lnSpc>
              <a:buSzPct val="100000"/>
              <a:buChar char="•"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Higher rental yield</a:t>
            </a:r>
            <a:endParaRPr lang="en-US" sz="800" dirty="0"/>
          </a:p>
        </p:txBody>
      </p:sp>
      <p:sp>
        <p:nvSpPr>
          <p:cNvPr id="26" name="Text 24"/>
          <p:cNvSpPr/>
          <p:nvPr/>
        </p:nvSpPr>
        <p:spPr>
          <a:xfrm>
            <a:off x="2456445" y="2689622"/>
            <a:ext cx="1845655" cy="1539367"/>
          </a:xfrm>
          <a:prstGeom prst="roundRect">
            <a:avLst>
              <a:gd name="adj" fmla="val 7425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7" name="Text 25"/>
          <p:cNvSpPr/>
          <p:nvPr/>
        </p:nvSpPr>
        <p:spPr>
          <a:xfrm>
            <a:off x="2602892" y="3028950"/>
            <a:ext cx="695958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688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✦</a:t>
            </a:r>
            <a:endParaRPr lang="en-US" sz="1688" dirty="0"/>
          </a:p>
        </p:txBody>
      </p:sp>
      <p:sp>
        <p:nvSpPr>
          <p:cNvPr id="28" name="Text 26"/>
          <p:cNvSpPr/>
          <p:nvPr/>
        </p:nvSpPr>
        <p:spPr>
          <a:xfrm>
            <a:off x="3356000" y="2836069"/>
            <a:ext cx="799654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88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One-Bedroom Apartments</a:t>
            </a:r>
            <a:endParaRPr lang="en-US" sz="1125" dirty="0"/>
          </a:p>
        </p:txBody>
      </p:sp>
      <p:sp>
        <p:nvSpPr>
          <p:cNvPr id="29" name="Text 27"/>
          <p:cNvSpPr/>
          <p:nvPr/>
        </p:nvSpPr>
        <p:spPr>
          <a:xfrm>
            <a:off x="2602892" y="3550444"/>
            <a:ext cx="1552761" cy="360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339"/>
              </a:lnSpc>
              <a:buSzPct val="100000"/>
              <a:buChar char="•"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Balanced affordability</a:t>
            </a:r>
            <a:endParaRPr lang="en-US" sz="800" dirty="0"/>
          </a:p>
          <a:p>
            <a:pPr marL="342900" indent="-342900" algn="l">
              <a:lnSpc>
                <a:spcPts val="1339"/>
              </a:lnSpc>
              <a:buSzPct val="100000"/>
              <a:buChar char="•"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Strong demand</a:t>
            </a:r>
            <a:endParaRPr lang="en-US" sz="800" dirty="0"/>
          </a:p>
        </p:txBody>
      </p:sp>
      <p:sp>
        <p:nvSpPr>
          <p:cNvPr id="30" name="Text 28"/>
          <p:cNvSpPr/>
          <p:nvPr/>
        </p:nvSpPr>
        <p:spPr>
          <a:xfrm>
            <a:off x="4452119" y="2689622"/>
            <a:ext cx="2235324" cy="1539367"/>
          </a:xfrm>
          <a:prstGeom prst="roundRect">
            <a:avLst>
              <a:gd name="adj" fmla="val 7425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1" name="Text 29"/>
          <p:cNvSpPr/>
          <p:nvPr/>
        </p:nvSpPr>
        <p:spPr>
          <a:xfrm>
            <a:off x="4598566" y="3028950"/>
            <a:ext cx="1258193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688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✦</a:t>
            </a:r>
            <a:endParaRPr lang="en-US" sz="1688" dirty="0"/>
          </a:p>
        </p:txBody>
      </p:sp>
      <p:sp>
        <p:nvSpPr>
          <p:cNvPr id="32" name="Text 30"/>
          <p:cNvSpPr/>
          <p:nvPr/>
        </p:nvSpPr>
        <p:spPr>
          <a:xfrm>
            <a:off x="5913909" y="2836069"/>
            <a:ext cx="627087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88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Shared Three-Bedroom</a:t>
            </a:r>
            <a:endParaRPr lang="en-US" sz="1125" dirty="0"/>
          </a:p>
        </p:txBody>
      </p:sp>
      <p:sp>
        <p:nvSpPr>
          <p:cNvPr id="33" name="Text 31"/>
          <p:cNvSpPr/>
          <p:nvPr/>
        </p:nvSpPr>
        <p:spPr>
          <a:xfrm>
            <a:off x="4598566" y="3550444"/>
            <a:ext cx="1942430" cy="360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339"/>
              </a:lnSpc>
              <a:buSzPct val="100000"/>
              <a:buChar char="•"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Cost-efficient</a:t>
            </a:r>
            <a:endParaRPr lang="en-US" sz="800" dirty="0"/>
          </a:p>
          <a:p>
            <a:pPr marL="342900" indent="-342900" algn="l">
              <a:lnSpc>
                <a:spcPts val="1339"/>
              </a:lnSpc>
              <a:buSzPct val="100000"/>
              <a:buChar char="•"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Core volume</a:t>
            </a:r>
            <a:endParaRPr lang="en-US" sz="800" dirty="0"/>
          </a:p>
        </p:txBody>
      </p:sp>
      <p:sp>
        <p:nvSpPr>
          <p:cNvPr id="34" name="Text 32"/>
          <p:cNvSpPr/>
          <p:nvPr/>
        </p:nvSpPr>
        <p:spPr>
          <a:xfrm>
            <a:off x="6837462" y="2689622"/>
            <a:ext cx="1845766" cy="1539367"/>
          </a:xfrm>
          <a:prstGeom prst="roundRect">
            <a:avLst>
              <a:gd name="adj" fmla="val 7425"/>
            </a:avLst>
          </a:prstGeom>
          <a:noFill/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5" name="Image 0" descr="/tmp/h2p-fit-1781256494157-kiosg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034" y="2693194"/>
            <a:ext cx="1838623" cy="1532223"/>
          </a:xfrm>
          <a:prstGeom prst="rect">
            <a:avLst/>
          </a:prstGeom>
        </p:spPr>
      </p:pic>
      <p:sp>
        <p:nvSpPr>
          <p:cNvPr id="36" name="Text 33"/>
          <p:cNvSpPr/>
          <p:nvPr/>
        </p:nvSpPr>
        <p:spPr>
          <a:xfrm>
            <a:off x="460772" y="4379007"/>
            <a:ext cx="8222456" cy="1221581"/>
          </a:xfrm>
          <a:prstGeom prst="roundRect">
            <a:avLst>
              <a:gd name="adj" fmla="val 9357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7" name="Text 34"/>
          <p:cNvSpPr/>
          <p:nvPr/>
        </p:nvSpPr>
        <p:spPr>
          <a:xfrm>
            <a:off x="664369" y="4582604"/>
            <a:ext cx="771971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688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▥</a:t>
            </a:r>
            <a:endParaRPr lang="en-US" sz="1688" dirty="0"/>
          </a:p>
        </p:txBody>
      </p:sp>
      <p:sp>
        <p:nvSpPr>
          <p:cNvPr id="38" name="Text 35"/>
          <p:cNvSpPr/>
          <p:nvPr/>
        </p:nvSpPr>
        <p:spPr>
          <a:xfrm>
            <a:off x="1493490" y="4604035"/>
            <a:ext cx="6986141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88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Community Features</a:t>
            </a:r>
            <a:endParaRPr lang="en-US" sz="1125" dirty="0"/>
          </a:p>
        </p:txBody>
      </p:sp>
      <p:sp>
        <p:nvSpPr>
          <p:cNvPr id="39" name="Text 36"/>
          <p:cNvSpPr/>
          <p:nvPr/>
        </p:nvSpPr>
        <p:spPr>
          <a:xfrm>
            <a:off x="1379302" y="4957651"/>
            <a:ext cx="762512" cy="131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Study areas</a:t>
            </a:r>
            <a:endParaRPr lang="en-US" sz="900" dirty="0"/>
          </a:p>
        </p:txBody>
      </p:sp>
      <p:sp>
        <p:nvSpPr>
          <p:cNvPr id="40" name="Text 37"/>
          <p:cNvSpPr/>
          <p:nvPr/>
        </p:nvSpPr>
        <p:spPr>
          <a:xfrm>
            <a:off x="664369" y="4925504"/>
            <a:ext cx="672071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▤</a:t>
            </a:r>
            <a:endParaRPr lang="en-US" sz="1266" dirty="0"/>
          </a:p>
        </p:txBody>
      </p:sp>
      <p:sp>
        <p:nvSpPr>
          <p:cNvPr id="41" name="Text 38"/>
          <p:cNvSpPr/>
          <p:nvPr/>
        </p:nvSpPr>
        <p:spPr>
          <a:xfrm>
            <a:off x="2417936" y="4957651"/>
            <a:ext cx="1103654" cy="131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High-speed Wi-Fi</a:t>
            </a:r>
            <a:endParaRPr lang="en-US" sz="900" dirty="0"/>
          </a:p>
        </p:txBody>
      </p:sp>
      <p:sp>
        <p:nvSpPr>
          <p:cNvPr id="42" name="Text 39"/>
          <p:cNvSpPr/>
          <p:nvPr/>
        </p:nvSpPr>
        <p:spPr>
          <a:xfrm>
            <a:off x="2189336" y="4925504"/>
            <a:ext cx="185738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◌</a:t>
            </a:r>
            <a:endParaRPr lang="en-US" sz="1266" dirty="0"/>
          </a:p>
        </p:txBody>
      </p:sp>
      <p:sp>
        <p:nvSpPr>
          <p:cNvPr id="43" name="Text 40"/>
          <p:cNvSpPr/>
          <p:nvPr/>
        </p:nvSpPr>
        <p:spPr>
          <a:xfrm>
            <a:off x="4279999" y="4957651"/>
            <a:ext cx="1405589" cy="131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Secure access control</a:t>
            </a:r>
            <a:endParaRPr lang="en-US" sz="900" dirty="0"/>
          </a:p>
        </p:txBody>
      </p:sp>
      <p:sp>
        <p:nvSpPr>
          <p:cNvPr id="44" name="Text 41"/>
          <p:cNvSpPr/>
          <p:nvPr/>
        </p:nvSpPr>
        <p:spPr>
          <a:xfrm>
            <a:off x="3500884" y="4925504"/>
            <a:ext cx="736253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⛨</a:t>
            </a:r>
            <a:endParaRPr lang="en-US" sz="1266" dirty="0"/>
          </a:p>
        </p:txBody>
      </p:sp>
      <p:sp>
        <p:nvSpPr>
          <p:cNvPr id="45" name="Text 42"/>
          <p:cNvSpPr/>
          <p:nvPr/>
        </p:nvSpPr>
        <p:spPr>
          <a:xfrm>
            <a:off x="6883896" y="4957651"/>
            <a:ext cx="1595735" cy="131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Laundry facilities</a:t>
            </a:r>
            <a:endParaRPr lang="en-US" sz="900" dirty="0"/>
          </a:p>
        </p:txBody>
      </p:sp>
      <p:sp>
        <p:nvSpPr>
          <p:cNvPr id="46" name="Text 43"/>
          <p:cNvSpPr/>
          <p:nvPr/>
        </p:nvSpPr>
        <p:spPr>
          <a:xfrm>
            <a:off x="5604495" y="4925504"/>
            <a:ext cx="1236538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❄</a:t>
            </a:r>
            <a:endParaRPr lang="en-US" sz="1266" dirty="0"/>
          </a:p>
        </p:txBody>
      </p:sp>
      <p:sp>
        <p:nvSpPr>
          <p:cNvPr id="47" name="Text 44"/>
          <p:cNvSpPr/>
          <p:nvPr/>
        </p:nvSpPr>
        <p:spPr>
          <a:xfrm>
            <a:off x="1250491" y="5236257"/>
            <a:ext cx="1207322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Retail convenience</a:t>
            </a:r>
            <a:endParaRPr lang="en-US" sz="900" dirty="0"/>
          </a:p>
        </p:txBody>
      </p:sp>
      <p:sp>
        <p:nvSpPr>
          <p:cNvPr id="48" name="Text 45"/>
          <p:cNvSpPr/>
          <p:nvPr/>
        </p:nvSpPr>
        <p:spPr>
          <a:xfrm>
            <a:off x="664369" y="5204110"/>
            <a:ext cx="543260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🏪</a:t>
            </a:r>
            <a:endParaRPr lang="en-US" sz="1266" dirty="0"/>
          </a:p>
        </p:txBody>
      </p:sp>
      <p:sp>
        <p:nvSpPr>
          <p:cNvPr id="49" name="Text 46"/>
          <p:cNvSpPr/>
          <p:nvPr/>
        </p:nvSpPr>
        <p:spPr>
          <a:xfrm>
            <a:off x="3302645" y="5236257"/>
            <a:ext cx="2201838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Recreational spaces</a:t>
            </a:r>
            <a:endParaRPr lang="en-US" sz="900" dirty="0"/>
          </a:p>
        </p:txBody>
      </p:sp>
      <p:sp>
        <p:nvSpPr>
          <p:cNvPr id="50" name="Text 47"/>
          <p:cNvSpPr/>
          <p:nvPr/>
        </p:nvSpPr>
        <p:spPr>
          <a:xfrm>
            <a:off x="2416373" y="5204110"/>
            <a:ext cx="843409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✦</a:t>
            </a:r>
            <a:endParaRPr lang="en-US" sz="1266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B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tmp/h2p-fit-1781256494130-5xn1lj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5139928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Shape 1"/>
          <p:cNvSpPr/>
          <p:nvPr/>
        </p:nvSpPr>
        <p:spPr>
          <a:xfrm>
            <a:off x="3572" y="371475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5" name="Text 2"/>
          <p:cNvSpPr/>
          <p:nvPr/>
        </p:nvSpPr>
        <p:spPr>
          <a:xfrm>
            <a:off x="457200" y="457200"/>
            <a:ext cx="863600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113" dirty="0">
                <a:solidFill>
                  <a:srgbClr val="C8A95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FINANCIAL HIGHLIGHTS</a:t>
            </a:r>
            <a:endParaRPr lang="en-US" sz="800" dirty="0"/>
          </a:p>
        </p:txBody>
      </p:sp>
      <p:sp>
        <p:nvSpPr>
          <p:cNvPr id="6" name="Text 3"/>
          <p:cNvSpPr/>
          <p:nvPr/>
        </p:nvSpPr>
        <p:spPr>
          <a:xfrm>
            <a:off x="457200" y="664369"/>
            <a:ext cx="8636000" cy="416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38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Phase 1 Financial Metrics</a:t>
            </a:r>
            <a:endParaRPr lang="en-US" sz="2025" dirty="0"/>
          </a:p>
        </p:txBody>
      </p:sp>
      <p:sp>
        <p:nvSpPr>
          <p:cNvPr id="7" name="Shape 4"/>
          <p:cNvSpPr/>
          <p:nvPr/>
        </p:nvSpPr>
        <p:spPr>
          <a:xfrm>
            <a:off x="457200" y="3033861"/>
            <a:ext cx="822960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8" name="Shape 5"/>
          <p:cNvSpPr/>
          <p:nvPr/>
        </p:nvSpPr>
        <p:spPr>
          <a:xfrm>
            <a:off x="8683228" y="3030289"/>
            <a:ext cx="0" cy="1335881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9" name="Shape 6"/>
          <p:cNvSpPr/>
          <p:nvPr/>
        </p:nvSpPr>
        <p:spPr>
          <a:xfrm>
            <a:off x="457200" y="4362599"/>
            <a:ext cx="822960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0" name="Shape 7"/>
          <p:cNvSpPr/>
          <p:nvPr/>
        </p:nvSpPr>
        <p:spPr>
          <a:xfrm>
            <a:off x="467916" y="3030289"/>
            <a:ext cx="0" cy="1335881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1" name="Text 8"/>
          <p:cNvSpPr/>
          <p:nvPr/>
        </p:nvSpPr>
        <p:spPr>
          <a:xfrm>
            <a:off x="460772" y="1282303"/>
            <a:ext cx="1862621" cy="1244352"/>
          </a:xfrm>
          <a:prstGeom prst="roundRect">
            <a:avLst>
              <a:gd name="adj" fmla="val 918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635794" y="1493044"/>
            <a:ext cx="151257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969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🏛</a:t>
            </a:r>
            <a:endParaRPr lang="en-US" sz="1969" dirty="0"/>
          </a:p>
        </p:txBody>
      </p:sp>
      <p:sp>
        <p:nvSpPr>
          <p:cNvPr id="13" name="Text 10"/>
          <p:cNvSpPr/>
          <p:nvPr/>
        </p:nvSpPr>
        <p:spPr>
          <a:xfrm>
            <a:off x="635794" y="1757363"/>
            <a:ext cx="1512577" cy="2668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ctr">
              <a:lnSpc>
                <a:spcPts val="1980"/>
              </a:lnSpc>
              <a:buNone/>
            </a:pPr>
            <a:r>
              <a:rPr lang="en-US" sz="1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R208M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635794" y="2051596"/>
            <a:ext cx="1512577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TOTAL DEVELOPMENT COST</a:t>
            </a:r>
            <a:endParaRPr lang="en-US" sz="800" dirty="0"/>
          </a:p>
        </p:txBody>
      </p:sp>
      <p:sp>
        <p:nvSpPr>
          <p:cNvPr id="15" name="Text 12"/>
          <p:cNvSpPr/>
          <p:nvPr/>
        </p:nvSpPr>
        <p:spPr>
          <a:xfrm>
            <a:off x="2473412" y="1282303"/>
            <a:ext cx="1439912" cy="1244352"/>
          </a:xfrm>
          <a:prstGeom prst="roundRect">
            <a:avLst>
              <a:gd name="adj" fmla="val 918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6" name="Text 13"/>
          <p:cNvSpPr/>
          <p:nvPr/>
        </p:nvSpPr>
        <p:spPr>
          <a:xfrm>
            <a:off x="2665065" y="1493044"/>
            <a:ext cx="105660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969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↗</a:t>
            </a:r>
            <a:endParaRPr lang="en-US" sz="1969" dirty="0"/>
          </a:p>
        </p:txBody>
      </p:sp>
      <p:sp>
        <p:nvSpPr>
          <p:cNvPr id="17" name="Text 14"/>
          <p:cNvSpPr/>
          <p:nvPr/>
        </p:nvSpPr>
        <p:spPr>
          <a:xfrm>
            <a:off x="2648434" y="1757363"/>
            <a:ext cx="1089868" cy="2668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ctr">
              <a:lnSpc>
                <a:spcPts val="1980"/>
              </a:lnSpc>
              <a:buNone/>
            </a:pPr>
            <a:r>
              <a:rPr lang="en-US" sz="1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R46.2M</a:t>
            </a:r>
            <a:endParaRPr lang="en-US" sz="1800" dirty="0"/>
          </a:p>
        </p:txBody>
      </p:sp>
      <p:sp>
        <p:nvSpPr>
          <p:cNvPr id="18" name="Text 15"/>
          <p:cNvSpPr/>
          <p:nvPr/>
        </p:nvSpPr>
        <p:spPr>
          <a:xfrm>
            <a:off x="2648434" y="2051596"/>
            <a:ext cx="1089868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STABILISED REVENUE</a:t>
            </a:r>
            <a:endParaRPr lang="en-US" sz="800" dirty="0"/>
          </a:p>
        </p:txBody>
      </p:sp>
      <p:sp>
        <p:nvSpPr>
          <p:cNvPr id="19" name="Text 16"/>
          <p:cNvSpPr/>
          <p:nvPr/>
        </p:nvSpPr>
        <p:spPr>
          <a:xfrm>
            <a:off x="4063343" y="1282303"/>
            <a:ext cx="1439912" cy="1244352"/>
          </a:xfrm>
          <a:prstGeom prst="roundRect">
            <a:avLst>
              <a:gd name="adj" fmla="val 918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0" name="Text 17"/>
          <p:cNvSpPr/>
          <p:nvPr/>
        </p:nvSpPr>
        <p:spPr>
          <a:xfrm>
            <a:off x="4349651" y="1493044"/>
            <a:ext cx="86729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969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$</a:t>
            </a:r>
            <a:endParaRPr lang="en-US" sz="1969" dirty="0"/>
          </a:p>
        </p:txBody>
      </p:sp>
      <p:sp>
        <p:nvSpPr>
          <p:cNvPr id="21" name="Text 18"/>
          <p:cNvSpPr/>
          <p:nvPr/>
        </p:nvSpPr>
        <p:spPr>
          <a:xfrm>
            <a:off x="4238365" y="1757363"/>
            <a:ext cx="1089868" cy="2668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ctr">
              <a:lnSpc>
                <a:spcPts val="1980"/>
              </a:lnSpc>
              <a:buNone/>
            </a:pPr>
            <a:r>
              <a:rPr lang="en-US" sz="1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R27.7M</a:t>
            </a:r>
            <a:endParaRPr lang="en-US" sz="1800" dirty="0"/>
          </a:p>
        </p:txBody>
      </p:sp>
      <p:sp>
        <p:nvSpPr>
          <p:cNvPr id="22" name="Text 19"/>
          <p:cNvSpPr/>
          <p:nvPr/>
        </p:nvSpPr>
        <p:spPr>
          <a:xfrm>
            <a:off x="4238365" y="2051596"/>
            <a:ext cx="1089868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NOI</a:t>
            </a:r>
            <a:endParaRPr lang="en-US" sz="800" dirty="0"/>
          </a:p>
        </p:txBody>
      </p:sp>
      <p:sp>
        <p:nvSpPr>
          <p:cNvPr id="23" name="Text 20"/>
          <p:cNvSpPr/>
          <p:nvPr/>
        </p:nvSpPr>
        <p:spPr>
          <a:xfrm>
            <a:off x="5653274" y="1282303"/>
            <a:ext cx="1439912" cy="1244352"/>
          </a:xfrm>
          <a:prstGeom prst="roundRect">
            <a:avLst>
              <a:gd name="adj" fmla="val 918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4" name="Text 21"/>
          <p:cNvSpPr/>
          <p:nvPr/>
        </p:nvSpPr>
        <p:spPr>
          <a:xfrm>
            <a:off x="5961794" y="1493044"/>
            <a:ext cx="82287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969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◐</a:t>
            </a:r>
            <a:endParaRPr lang="en-US" sz="1969" dirty="0"/>
          </a:p>
        </p:txBody>
      </p:sp>
      <p:sp>
        <p:nvSpPr>
          <p:cNvPr id="25" name="Text 22"/>
          <p:cNvSpPr/>
          <p:nvPr/>
        </p:nvSpPr>
        <p:spPr>
          <a:xfrm>
            <a:off x="5828295" y="1757363"/>
            <a:ext cx="1089868" cy="26680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ctr">
              <a:lnSpc>
                <a:spcPts val="1980"/>
              </a:lnSpc>
              <a:buNone/>
            </a:pPr>
            <a:r>
              <a:rPr lang="en-US" sz="1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90%</a:t>
            </a:r>
            <a:endParaRPr lang="en-US" sz="1800" dirty="0"/>
          </a:p>
        </p:txBody>
      </p:sp>
      <p:sp>
        <p:nvSpPr>
          <p:cNvPr id="26" name="Text 23"/>
          <p:cNvSpPr/>
          <p:nvPr/>
        </p:nvSpPr>
        <p:spPr>
          <a:xfrm>
            <a:off x="5828295" y="2051596"/>
            <a:ext cx="1089868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OCCUPANCY TARGET</a:t>
            </a:r>
            <a:endParaRPr lang="en-US" sz="800" dirty="0"/>
          </a:p>
        </p:txBody>
      </p:sp>
      <p:sp>
        <p:nvSpPr>
          <p:cNvPr id="27" name="Text 24"/>
          <p:cNvSpPr/>
          <p:nvPr/>
        </p:nvSpPr>
        <p:spPr>
          <a:xfrm>
            <a:off x="7243204" y="1282303"/>
            <a:ext cx="1440024" cy="1244352"/>
          </a:xfrm>
          <a:prstGeom prst="roundRect">
            <a:avLst>
              <a:gd name="adj" fmla="val 9186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8" name="Text 25"/>
          <p:cNvSpPr/>
          <p:nvPr/>
        </p:nvSpPr>
        <p:spPr>
          <a:xfrm>
            <a:off x="7796287" y="1493044"/>
            <a:ext cx="3337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969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✦</a:t>
            </a:r>
            <a:endParaRPr lang="en-US" sz="1969" dirty="0"/>
          </a:p>
        </p:txBody>
      </p:sp>
      <p:sp>
        <p:nvSpPr>
          <p:cNvPr id="29" name="Text 26"/>
          <p:cNvSpPr/>
          <p:nvPr/>
        </p:nvSpPr>
        <p:spPr>
          <a:xfrm>
            <a:off x="7418226" y="1757363"/>
            <a:ext cx="1089980" cy="23543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ctr">
              <a:lnSpc>
                <a:spcPts val="1733"/>
              </a:lnSpc>
              <a:buNone/>
            </a:pPr>
            <a:r>
              <a:rPr lang="en-US" sz="1575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R5,000</a:t>
            </a:r>
            <a:endParaRPr lang="en-US" sz="1575" dirty="0"/>
          </a:p>
        </p:txBody>
      </p:sp>
      <p:sp>
        <p:nvSpPr>
          <p:cNvPr id="30" name="Text 27"/>
          <p:cNvSpPr/>
          <p:nvPr/>
        </p:nvSpPr>
        <p:spPr>
          <a:xfrm>
            <a:off x="7418226" y="2020230"/>
            <a:ext cx="1089980" cy="329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AVG RENT / BED / MONTH</a:t>
            </a:r>
            <a:endParaRPr lang="en-US" sz="800" dirty="0"/>
          </a:p>
        </p:txBody>
      </p:sp>
      <p:pic>
        <p:nvPicPr>
          <p:cNvPr id="3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787402"/>
            <a:ext cx="8229600" cy="14288"/>
          </a:xfrm>
          <a:prstGeom prst="rect">
            <a:avLst/>
          </a:prstGeom>
        </p:spPr>
      </p:pic>
      <p:sp>
        <p:nvSpPr>
          <p:cNvPr id="32" name="Text 28"/>
          <p:cNvSpPr/>
          <p:nvPr/>
        </p:nvSpPr>
        <p:spPr>
          <a:xfrm>
            <a:off x="457200" y="3030289"/>
            <a:ext cx="8229600" cy="1335881"/>
          </a:xfrm>
          <a:prstGeom prst="roundRect">
            <a:avLst>
              <a:gd name="adj" fmla="val 8556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3" name="Text 29"/>
          <p:cNvSpPr/>
          <p:nvPr/>
        </p:nvSpPr>
        <p:spPr>
          <a:xfrm>
            <a:off x="707231" y="3258889"/>
            <a:ext cx="667048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688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▦</a:t>
            </a:r>
            <a:endParaRPr lang="en-US" sz="1688" dirty="0"/>
          </a:p>
        </p:txBody>
      </p:sp>
      <p:sp>
        <p:nvSpPr>
          <p:cNvPr id="34" name="Text 30"/>
          <p:cNvSpPr/>
          <p:nvPr/>
        </p:nvSpPr>
        <p:spPr>
          <a:xfrm>
            <a:off x="1445716" y="3237458"/>
            <a:ext cx="7005340" cy="324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63"/>
              </a:lnSpc>
              <a:buNone/>
            </a:pPr>
            <a:r>
              <a:rPr lang="en-US" sz="1575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Performance Indicators</a:t>
            </a:r>
            <a:endParaRPr lang="en-US" sz="1575" dirty="0"/>
          </a:p>
        </p:txBody>
      </p:sp>
      <p:sp>
        <p:nvSpPr>
          <p:cNvPr id="35" name="Text 31"/>
          <p:cNvSpPr/>
          <p:nvPr/>
        </p:nvSpPr>
        <p:spPr>
          <a:xfrm>
            <a:off x="707231" y="3666083"/>
            <a:ext cx="2932032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NOI MARGIN</a:t>
            </a:r>
            <a:endParaRPr lang="en-US" sz="800" dirty="0"/>
          </a:p>
        </p:txBody>
      </p:sp>
      <p:sp>
        <p:nvSpPr>
          <p:cNvPr id="36" name="Text 32"/>
          <p:cNvSpPr/>
          <p:nvPr/>
        </p:nvSpPr>
        <p:spPr>
          <a:xfrm>
            <a:off x="707231" y="3858964"/>
            <a:ext cx="2623185" cy="231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88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Strong institutional benchmark</a:t>
            </a:r>
            <a:endParaRPr lang="en-US" sz="1125" dirty="0"/>
          </a:p>
        </p:txBody>
      </p:sp>
      <p:sp>
        <p:nvSpPr>
          <p:cNvPr id="37" name="Text 33"/>
          <p:cNvSpPr/>
          <p:nvPr/>
        </p:nvSpPr>
        <p:spPr>
          <a:xfrm>
            <a:off x="3364706" y="3666083"/>
            <a:ext cx="2623185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DEBT SERVICE COVERAGE RATIO</a:t>
            </a:r>
            <a:endParaRPr lang="en-US" sz="800" dirty="0"/>
          </a:p>
        </p:txBody>
      </p:sp>
      <p:sp>
        <p:nvSpPr>
          <p:cNvPr id="38" name="Text 34"/>
          <p:cNvSpPr/>
          <p:nvPr/>
        </p:nvSpPr>
        <p:spPr>
          <a:xfrm>
            <a:off x="3364706" y="3858964"/>
            <a:ext cx="3837623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63"/>
              </a:lnSpc>
              <a:buNone/>
            </a:pPr>
            <a:r>
              <a:rPr lang="en-US" sz="1575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1.25x</a:t>
            </a:r>
            <a:endParaRPr lang="en-US" sz="1575" dirty="0"/>
          </a:p>
        </p:txBody>
      </p:sp>
      <p:sp>
        <p:nvSpPr>
          <p:cNvPr id="39" name="Text 35"/>
          <p:cNvSpPr/>
          <p:nvPr/>
        </p:nvSpPr>
        <p:spPr>
          <a:xfrm>
            <a:off x="6022181" y="3666083"/>
            <a:ext cx="2428875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CASH FLOW PROFILE</a:t>
            </a:r>
            <a:endParaRPr lang="en-US" sz="800" dirty="0"/>
          </a:p>
        </p:txBody>
      </p:sp>
      <p:sp>
        <p:nvSpPr>
          <p:cNvPr id="40" name="Text 36"/>
          <p:cNvSpPr/>
          <p:nvPr/>
        </p:nvSpPr>
        <p:spPr>
          <a:xfrm>
            <a:off x="6022181" y="3858964"/>
            <a:ext cx="2538603" cy="231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88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Stable recurring cash flows</a:t>
            </a:r>
            <a:endParaRPr lang="en-US" sz="11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B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15250" y="3572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" name="Shape 1"/>
          <p:cNvSpPr/>
          <p:nvPr/>
        </p:nvSpPr>
        <p:spPr>
          <a:xfrm>
            <a:off x="9140428" y="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Text 2"/>
          <p:cNvSpPr/>
          <p:nvPr/>
        </p:nvSpPr>
        <p:spPr>
          <a:xfrm>
            <a:off x="457200" y="457200"/>
            <a:ext cx="863600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113" dirty="0">
                <a:solidFill>
                  <a:srgbClr val="C8A95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CAPITAL STRUCTURE</a:t>
            </a:r>
            <a:endParaRPr lang="en-US" sz="800" dirty="0"/>
          </a:p>
        </p:txBody>
      </p:sp>
      <p:sp>
        <p:nvSpPr>
          <p:cNvPr id="5" name="Text 3"/>
          <p:cNvSpPr/>
          <p:nvPr/>
        </p:nvSpPr>
        <p:spPr>
          <a:xfrm>
            <a:off x="457200" y="664369"/>
            <a:ext cx="8636000" cy="416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38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Funding Framework</a:t>
            </a:r>
            <a:endParaRPr lang="en-US" sz="2025" dirty="0"/>
          </a:p>
        </p:txBody>
      </p:sp>
      <p:sp>
        <p:nvSpPr>
          <p:cNvPr id="6" name="Text 4"/>
          <p:cNvSpPr/>
          <p:nvPr/>
        </p:nvSpPr>
        <p:spPr>
          <a:xfrm>
            <a:off x="457200" y="1250156"/>
            <a:ext cx="549325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TOTAL CAPITAL REQUIREMENT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457200" y="1443038"/>
            <a:ext cx="8036433" cy="370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R208M</a:t>
            </a:r>
            <a:endParaRPr lang="en-US" sz="2700" dirty="0"/>
          </a:p>
        </p:txBody>
      </p:sp>
      <p:sp>
        <p:nvSpPr>
          <p:cNvPr id="8" name="Text 6"/>
          <p:cNvSpPr/>
          <p:nvPr/>
        </p:nvSpPr>
        <p:spPr>
          <a:xfrm>
            <a:off x="460772" y="1989534"/>
            <a:ext cx="5079206" cy="1743075"/>
          </a:xfrm>
          <a:prstGeom prst="roundRect">
            <a:avLst>
              <a:gd name="adj" fmla="val 6557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1147465" y="2203847"/>
            <a:ext cx="1121652" cy="169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88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Capital Stack</a:t>
            </a:r>
            <a:endParaRPr lang="en-US" sz="1125" dirty="0"/>
          </a:p>
        </p:txBody>
      </p:sp>
      <p:sp>
        <p:nvSpPr>
          <p:cNvPr id="10" name="Text 8"/>
          <p:cNvSpPr/>
          <p:nvPr/>
        </p:nvSpPr>
        <p:spPr>
          <a:xfrm>
            <a:off x="635794" y="2164556"/>
            <a:ext cx="45452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✦</a:t>
            </a:r>
            <a:endParaRPr lang="en-US" sz="1547" dirty="0"/>
          </a:p>
        </p:txBody>
      </p:sp>
      <p:sp>
        <p:nvSpPr>
          <p:cNvPr id="11" name="Text 9"/>
          <p:cNvSpPr/>
          <p:nvPr/>
        </p:nvSpPr>
        <p:spPr>
          <a:xfrm>
            <a:off x="635794" y="2514600"/>
            <a:ext cx="3934644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Senior Debt</a:t>
            </a: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4584725" y="2514600"/>
            <a:ext cx="780231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70% — R145.6M</a:t>
            </a:r>
            <a:endParaRPr lang="en-US" sz="800" dirty="0"/>
          </a:p>
        </p:txBody>
      </p:sp>
      <p:sp>
        <p:nvSpPr>
          <p:cNvPr id="13" name="Text 11"/>
          <p:cNvSpPr/>
          <p:nvPr/>
        </p:nvSpPr>
        <p:spPr>
          <a:xfrm>
            <a:off x="635794" y="2707481"/>
            <a:ext cx="4729163" cy="285750"/>
          </a:xfrm>
          <a:prstGeom prst="roundRect">
            <a:avLst>
              <a:gd name="adj" fmla="val 20000"/>
            </a:avLst>
          </a:prstGeom>
          <a:solidFill>
            <a:srgbClr val="C8A951">
              <a:alpha val="15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635794" y="2707481"/>
            <a:ext cx="3310347" cy="285750"/>
          </a:xfrm>
          <a:prstGeom prst="roundRect">
            <a:avLst>
              <a:gd name="adj" fmla="val 20000"/>
            </a:avLst>
          </a:prstGeom>
          <a:solidFill>
            <a:srgbClr val="C8A951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635794" y="2707481"/>
            <a:ext cx="3310347" cy="285750"/>
          </a:xfrm>
          <a:prstGeom prst="rect">
            <a:avLst/>
          </a:prstGeom>
          <a:noFill/>
          <a:ln/>
        </p:spPr>
        <p:txBody>
          <a:bodyPr wrap="none" lIns="114300" tIns="0" rIns="114300" bIns="0" rtlCol="0" anchor="ctr"/>
          <a:lstStyle/>
          <a:p>
            <a:pPr marL="0" indent="0" algn="ctr">
              <a:lnSpc>
                <a:spcPts val="1181"/>
              </a:lnSpc>
              <a:buNone/>
            </a:pPr>
            <a:r>
              <a:rPr lang="en-US" sz="800" dirty="0">
                <a:solidFill>
                  <a:srgbClr val="0B1D3A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R145.6M</a:t>
            </a:r>
            <a:endParaRPr lang="en-US" sz="800" dirty="0"/>
          </a:p>
        </p:txBody>
      </p:sp>
      <p:sp>
        <p:nvSpPr>
          <p:cNvPr id="16" name="Text 14"/>
          <p:cNvSpPr/>
          <p:nvPr/>
        </p:nvSpPr>
        <p:spPr>
          <a:xfrm>
            <a:off x="635794" y="3078956"/>
            <a:ext cx="3994584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Equity</a:t>
            </a:r>
            <a:endParaRPr lang="en-US" sz="800" dirty="0"/>
          </a:p>
        </p:txBody>
      </p:sp>
      <p:sp>
        <p:nvSpPr>
          <p:cNvPr id="17" name="Text 15"/>
          <p:cNvSpPr/>
          <p:nvPr/>
        </p:nvSpPr>
        <p:spPr>
          <a:xfrm>
            <a:off x="4644665" y="3078956"/>
            <a:ext cx="720291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30% — R62.4M</a:t>
            </a:r>
            <a:endParaRPr lang="en-US" sz="800" dirty="0"/>
          </a:p>
        </p:txBody>
      </p:sp>
      <p:sp>
        <p:nvSpPr>
          <p:cNvPr id="18" name="Text 16"/>
          <p:cNvSpPr/>
          <p:nvPr/>
        </p:nvSpPr>
        <p:spPr>
          <a:xfrm>
            <a:off x="635794" y="3271838"/>
            <a:ext cx="4729163" cy="285750"/>
          </a:xfrm>
          <a:prstGeom prst="roundRect">
            <a:avLst>
              <a:gd name="adj" fmla="val 20000"/>
            </a:avLst>
          </a:prstGeom>
          <a:solidFill>
            <a:srgbClr val="C8A951">
              <a:alpha val="15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612934" y="3259036"/>
            <a:ext cx="1464424" cy="311353"/>
          </a:xfrm>
          <a:prstGeom prst="roundRect">
            <a:avLst>
              <a:gd name="adj" fmla="val 18355"/>
            </a:avLst>
          </a:prstGeom>
          <a:solidFill>
            <a:srgbClr val="C8A951">
              <a:alpha val="5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635794" y="3271838"/>
            <a:ext cx="1418704" cy="285750"/>
          </a:xfrm>
          <a:prstGeom prst="rect">
            <a:avLst/>
          </a:prstGeom>
          <a:noFill/>
          <a:ln/>
        </p:spPr>
        <p:txBody>
          <a:bodyPr wrap="none" lIns="114300" tIns="0" rIns="114300" bIns="0" rtlCol="0" anchor="ctr"/>
          <a:lstStyle/>
          <a:p>
            <a:pPr marL="0" indent="0" algn="ctr">
              <a:lnSpc>
                <a:spcPts val="1181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R62.4M</a:t>
            </a:r>
            <a:endParaRPr lang="en-US" sz="800" dirty="0"/>
          </a:p>
        </p:txBody>
      </p:sp>
      <p:sp>
        <p:nvSpPr>
          <p:cNvPr id="21" name="Text 19"/>
          <p:cNvSpPr/>
          <p:nvPr/>
        </p:nvSpPr>
        <p:spPr>
          <a:xfrm>
            <a:off x="457200" y="3907631"/>
            <a:ext cx="5086350" cy="1950244"/>
          </a:xfrm>
          <a:prstGeom prst="roundRect">
            <a:avLst>
              <a:gd name="adj" fmla="val 5861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2" name="Shape 20"/>
          <p:cNvSpPr/>
          <p:nvPr/>
        </p:nvSpPr>
        <p:spPr>
          <a:xfrm>
            <a:off x="457200" y="3911203"/>
            <a:ext cx="50863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3" name="Shape 21"/>
          <p:cNvSpPr/>
          <p:nvPr/>
        </p:nvSpPr>
        <p:spPr>
          <a:xfrm>
            <a:off x="5539978" y="3907631"/>
            <a:ext cx="0" cy="1950244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4" name="Shape 22"/>
          <p:cNvSpPr/>
          <p:nvPr/>
        </p:nvSpPr>
        <p:spPr>
          <a:xfrm>
            <a:off x="457200" y="5854303"/>
            <a:ext cx="50863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5" name="Shape 23"/>
          <p:cNvSpPr/>
          <p:nvPr/>
        </p:nvSpPr>
        <p:spPr>
          <a:xfrm>
            <a:off x="467916" y="3907631"/>
            <a:ext cx="0" cy="1950244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6" name="Text 24"/>
          <p:cNvSpPr/>
          <p:nvPr/>
        </p:nvSpPr>
        <p:spPr>
          <a:xfrm>
            <a:off x="1580666" y="4125516"/>
            <a:ext cx="1419262" cy="169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88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Investor Returns</a:t>
            </a:r>
            <a:endParaRPr lang="en-US" sz="1125" dirty="0"/>
          </a:p>
        </p:txBody>
      </p:sp>
      <p:sp>
        <p:nvSpPr>
          <p:cNvPr id="27" name="Text 25"/>
          <p:cNvSpPr/>
          <p:nvPr/>
        </p:nvSpPr>
        <p:spPr>
          <a:xfrm>
            <a:off x="650081" y="4086225"/>
            <a:ext cx="87343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⌇</a:t>
            </a:r>
            <a:endParaRPr lang="en-US" sz="1547" dirty="0"/>
          </a:p>
        </p:txBody>
      </p:sp>
      <p:graphicFrame>
        <p:nvGraphicFramePr>
          <p:cNvPr id="28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650081" y="4421981"/>
          <a:ext cx="4714875" cy="1276352"/>
        </p:xfrm>
        <a:graphic>
          <a:graphicData uri="http://schemas.openxmlformats.org/drawingml/2006/table">
            <a:tbl>
              <a:tblPr/>
              <a:tblGrid>
                <a:gridCol w="2846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800" b="1" dirty="0">
                          <a:solidFill>
                            <a:srgbClr val="C8A951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Metric</a:t>
                      </a:r>
                      <a:endParaRPr lang="en-US" sz="8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800" b="1" dirty="0">
                          <a:solidFill>
                            <a:srgbClr val="C8A951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Target</a:t>
                      </a:r>
                      <a:endParaRPr lang="en-US" sz="8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FFFFFF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IRR</a:t>
                      </a:r>
                      <a:endParaRPr lang="en-US" sz="9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C8A951"/>
                          </a:solidFill>
                          <a:latin typeface="Courier New" pitchFamily="34" charset="0"/>
                          <a:ea typeface="Courier New" pitchFamily="34" charset="-122"/>
                          <a:cs typeface="Courier New" pitchFamily="34" charset="-120"/>
                        </a:rPr>
                        <a:t>18%–22%</a:t>
                      </a:r>
                      <a:endParaRPr lang="en-US" sz="9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FFFFFF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Yield on Cost</a:t>
                      </a:r>
                      <a:endParaRPr lang="en-US" sz="9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C8A951"/>
                          </a:solidFill>
                          <a:latin typeface="Courier New" pitchFamily="34" charset="0"/>
                          <a:ea typeface="Courier New" pitchFamily="34" charset="-122"/>
                          <a:cs typeface="Courier New" pitchFamily="34" charset="-120"/>
                        </a:rPr>
                        <a:t>12%–13%</a:t>
                      </a:r>
                      <a:endParaRPr lang="en-US" sz="9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FFFFFF"/>
                          </a:solidFill>
                          <a:latin typeface="Carlito" pitchFamily="34" charset="0"/>
                          <a:ea typeface="Carlito" pitchFamily="34" charset="-122"/>
                          <a:cs typeface="Carlito" pitchFamily="34" charset="-120"/>
                        </a:rPr>
                        <a:t>Preferred Return</a:t>
                      </a:r>
                      <a:endParaRPr lang="en-US" sz="900" dirty="0">
                        <a:latin typeface="Carlito" charset="0"/>
                        <a:ea typeface="Carlito" charset="0"/>
                        <a:cs typeface="Carlito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900" dirty="0">
                          <a:solidFill>
                            <a:srgbClr val="C8A951"/>
                          </a:solidFill>
                          <a:latin typeface="Courier New" pitchFamily="34" charset="0"/>
                          <a:ea typeface="Courier New" pitchFamily="34" charset="-122"/>
                          <a:cs typeface="Courier New" pitchFamily="34" charset="-120"/>
                        </a:rPr>
                        <a:t>12%–15%</a:t>
                      </a:r>
                      <a:endParaRPr lang="en-US" sz="9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71438" marR="114300" marT="114300" marB="71438" anchor="ctr">
                    <a:lnL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A9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Text 26"/>
          <p:cNvSpPr/>
          <p:nvPr/>
        </p:nvSpPr>
        <p:spPr>
          <a:xfrm>
            <a:off x="457200" y="6029325"/>
            <a:ext cx="5493258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INVESTMENT CHARACTERISTICS</a:t>
            </a:r>
            <a:endParaRPr lang="en-US" sz="800" dirty="0"/>
          </a:p>
        </p:txBody>
      </p:sp>
      <p:sp>
        <p:nvSpPr>
          <p:cNvPr id="30" name="Text 27"/>
          <p:cNvSpPr/>
          <p:nvPr/>
        </p:nvSpPr>
        <p:spPr>
          <a:xfrm>
            <a:off x="1314785" y="6307931"/>
            <a:ext cx="1818267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Long-term inflation-linked income</a:t>
            </a:r>
            <a:endParaRPr lang="en-US" sz="900" dirty="0"/>
          </a:p>
        </p:txBody>
      </p:sp>
      <p:sp>
        <p:nvSpPr>
          <p:cNvPr id="31" name="Text 28"/>
          <p:cNvSpPr/>
          <p:nvPr/>
        </p:nvSpPr>
        <p:spPr>
          <a:xfrm>
            <a:off x="457200" y="6265069"/>
            <a:ext cx="786147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40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✓</a:t>
            </a:r>
            <a:endParaRPr lang="en-US" sz="1406" dirty="0"/>
          </a:p>
        </p:txBody>
      </p:sp>
      <p:sp>
        <p:nvSpPr>
          <p:cNvPr id="32" name="Text 29"/>
          <p:cNvSpPr/>
          <p:nvPr/>
        </p:nvSpPr>
        <p:spPr>
          <a:xfrm>
            <a:off x="1314785" y="6593681"/>
            <a:ext cx="1207182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Real asset backing</a:t>
            </a:r>
            <a:endParaRPr lang="en-US" sz="900" dirty="0"/>
          </a:p>
        </p:txBody>
      </p:sp>
      <p:sp>
        <p:nvSpPr>
          <p:cNvPr id="33" name="Text 30"/>
          <p:cNvSpPr/>
          <p:nvPr/>
        </p:nvSpPr>
        <p:spPr>
          <a:xfrm>
            <a:off x="457200" y="6550819"/>
            <a:ext cx="786147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40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✓</a:t>
            </a:r>
            <a:endParaRPr lang="en-US" sz="1406" dirty="0"/>
          </a:p>
        </p:txBody>
      </p:sp>
      <p:sp>
        <p:nvSpPr>
          <p:cNvPr id="34" name="Text 31"/>
          <p:cNvSpPr/>
          <p:nvPr/>
        </p:nvSpPr>
        <p:spPr>
          <a:xfrm>
            <a:off x="1314785" y="6879431"/>
            <a:ext cx="1619600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Strong demand fundamentals</a:t>
            </a:r>
            <a:endParaRPr lang="en-US" sz="900" dirty="0"/>
          </a:p>
        </p:txBody>
      </p:sp>
      <p:sp>
        <p:nvSpPr>
          <p:cNvPr id="35" name="Text 32"/>
          <p:cNvSpPr/>
          <p:nvPr/>
        </p:nvSpPr>
        <p:spPr>
          <a:xfrm>
            <a:off x="457200" y="6836569"/>
            <a:ext cx="786147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40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✓</a:t>
            </a:r>
            <a:endParaRPr lang="en-US" sz="1406" dirty="0"/>
          </a:p>
        </p:txBody>
      </p:sp>
      <p:sp>
        <p:nvSpPr>
          <p:cNvPr id="36" name="Text 33"/>
          <p:cNvSpPr/>
          <p:nvPr/>
        </p:nvSpPr>
        <p:spPr>
          <a:xfrm>
            <a:off x="5832872" y="1253728"/>
            <a:ext cx="2850356" cy="4007644"/>
          </a:xfrm>
          <a:prstGeom prst="roundRect">
            <a:avLst>
              <a:gd name="adj" fmla="val 5347"/>
            </a:avLst>
          </a:prstGeom>
          <a:noFill/>
          <a:ln w="7144">
            <a:solidFill>
              <a:srgbClr val="C8A951"/>
            </a:solidFill>
            <a:prstDash val="solid"/>
          </a:ln>
          <a:effectLst>
            <a:outerShdw blurRad="304800" dist="76200" dir="5400000" algn="bl" rotWithShape="0">
              <a:srgbClr val="000000">
                <a:alpha val="30000"/>
              </a:srgbClr>
            </a:outerShdw>
          </a:effectLst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7" name="Image 0" descr="/tmp/h2p-fit-1781256494216-ycxj4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444" y="1257300"/>
            <a:ext cx="2843213" cy="4000500"/>
          </a:xfrm>
          <a:prstGeom prst="rect">
            <a:avLst/>
          </a:prstGeom>
        </p:spPr>
      </p:pic>
      <p:pic>
        <p:nvPicPr>
          <p:cNvPr id="3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0" y="5222081"/>
            <a:ext cx="2857500" cy="428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B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5139928"/>
            <a:ext cx="1428750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3" name="Shape 1"/>
          <p:cNvSpPr/>
          <p:nvPr/>
        </p:nvSpPr>
        <p:spPr>
          <a:xfrm>
            <a:off x="3572" y="3714750"/>
            <a:ext cx="0" cy="142875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4" name="Text 2"/>
          <p:cNvSpPr/>
          <p:nvPr/>
        </p:nvSpPr>
        <p:spPr>
          <a:xfrm>
            <a:off x="457200" y="457200"/>
            <a:ext cx="863600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113" dirty="0">
                <a:solidFill>
                  <a:srgbClr val="C8A951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DEVELOPMENT STRATEGY</a:t>
            </a:r>
            <a:endParaRPr lang="en-US" sz="800" dirty="0"/>
          </a:p>
        </p:txBody>
      </p:sp>
      <p:sp>
        <p:nvSpPr>
          <p:cNvPr id="5" name="Text 3"/>
          <p:cNvSpPr/>
          <p:nvPr/>
        </p:nvSpPr>
        <p:spPr>
          <a:xfrm>
            <a:off x="457200" y="664369"/>
            <a:ext cx="8636000" cy="416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38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Controlled Growth Model</a:t>
            </a:r>
            <a:endParaRPr lang="en-US" sz="2025" dirty="0"/>
          </a:p>
        </p:txBody>
      </p:sp>
      <p:sp>
        <p:nvSpPr>
          <p:cNvPr id="6" name="Text 4"/>
          <p:cNvSpPr/>
          <p:nvPr/>
        </p:nvSpPr>
        <p:spPr>
          <a:xfrm>
            <a:off x="457200" y="1221581"/>
            <a:ext cx="2904716" cy="2035187"/>
          </a:xfrm>
          <a:prstGeom prst="roundRect">
            <a:avLst>
              <a:gd name="adj" fmla="val 5616"/>
            </a:avLst>
          </a:prstGeom>
          <a:solidFill>
            <a:srgbClr val="132B4F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457200" y="1225153"/>
            <a:ext cx="2904716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8" name="Shape 6"/>
          <p:cNvSpPr/>
          <p:nvPr/>
        </p:nvSpPr>
        <p:spPr>
          <a:xfrm>
            <a:off x="3358344" y="1221581"/>
            <a:ext cx="0" cy="2035187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9" name="Shape 7"/>
          <p:cNvSpPr/>
          <p:nvPr/>
        </p:nvSpPr>
        <p:spPr>
          <a:xfrm>
            <a:off x="457200" y="3253197"/>
            <a:ext cx="2904716" cy="0"/>
          </a:xfrm>
          <a:prstGeom prst="line">
            <a:avLst/>
          </a:prstGeom>
          <a:noFill/>
          <a:ln w="7144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0" name="Shape 8"/>
          <p:cNvSpPr/>
          <p:nvPr/>
        </p:nvSpPr>
        <p:spPr>
          <a:xfrm>
            <a:off x="467916" y="1221581"/>
            <a:ext cx="0" cy="2035187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11" name="Text 9"/>
          <p:cNvSpPr/>
          <p:nvPr/>
        </p:nvSpPr>
        <p:spPr>
          <a:xfrm>
            <a:off x="627221" y="1388388"/>
            <a:ext cx="657292" cy="220028"/>
          </a:xfrm>
          <a:prstGeom prst="roundRect">
            <a:avLst>
              <a:gd name="adj" fmla="val 86580"/>
            </a:avLst>
          </a:prstGeom>
          <a:solidFill>
            <a:srgbClr val="C8A951">
              <a:alpha val="15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650081" y="1400175"/>
            <a:ext cx="611572" cy="196453"/>
          </a:xfrm>
          <a:prstGeom prst="rect">
            <a:avLst/>
          </a:prstGeom>
          <a:noFill/>
          <a:ln/>
        </p:spPr>
        <p:txBody>
          <a:bodyPr wrap="none" lIns="85725" tIns="28575" rIns="85725" bIns="28575" rtlCol="0" anchor="ctr"/>
          <a:lstStyle/>
          <a:p>
            <a:pPr marL="0" indent="0" algn="ctr">
              <a:lnSpc>
                <a:spcPts val="1097"/>
              </a:lnSpc>
              <a:buNone/>
            </a:pPr>
            <a:r>
              <a:rPr lang="en-US" sz="800" kern="0" spc="56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PHASE 1</a:t>
            </a:r>
            <a:endParaRPr lang="en-US" sz="800" dirty="0"/>
          </a:p>
        </p:txBody>
      </p:sp>
      <p:sp>
        <p:nvSpPr>
          <p:cNvPr id="13" name="Text 11"/>
          <p:cNvSpPr/>
          <p:nvPr/>
        </p:nvSpPr>
        <p:spPr>
          <a:xfrm>
            <a:off x="650081" y="1682353"/>
            <a:ext cx="740807" cy="277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2025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800</a:t>
            </a:r>
            <a:endParaRPr lang="en-US" sz="2025" dirty="0"/>
          </a:p>
        </p:txBody>
      </p:sp>
      <p:sp>
        <p:nvSpPr>
          <p:cNvPr id="14" name="Text 12"/>
          <p:cNvSpPr/>
          <p:nvPr/>
        </p:nvSpPr>
        <p:spPr>
          <a:xfrm>
            <a:off x="1198811" y="1718072"/>
            <a:ext cx="1984511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88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Beds</a:t>
            </a:r>
            <a:endParaRPr lang="en-US" sz="1125" dirty="0"/>
          </a:p>
        </p:txBody>
      </p:sp>
      <p:sp>
        <p:nvSpPr>
          <p:cNvPr id="15" name="Text 13"/>
          <p:cNvSpPr/>
          <p:nvPr/>
        </p:nvSpPr>
        <p:spPr>
          <a:xfrm>
            <a:off x="650081" y="1982391"/>
            <a:ext cx="2533241" cy="18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R208M Investment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650081" y="2253853"/>
            <a:ext cx="2533241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OBJECTIVES</a:t>
            </a:r>
            <a:endParaRPr lang="en-US" sz="800" dirty="0"/>
          </a:p>
        </p:txBody>
      </p:sp>
      <p:sp>
        <p:nvSpPr>
          <p:cNvPr id="17" name="Text 15"/>
          <p:cNvSpPr/>
          <p:nvPr/>
        </p:nvSpPr>
        <p:spPr>
          <a:xfrm>
            <a:off x="650081" y="2461022"/>
            <a:ext cx="2533241" cy="654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18"/>
              </a:lnSpc>
              <a:buSzPct val="100000"/>
              <a:buChar char="•"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arrow_rightMarket validation</a:t>
            </a:r>
            <a:endParaRPr lang="en-US" sz="800" dirty="0"/>
          </a:p>
          <a:p>
            <a:pPr marL="342900" indent="-342900" algn="l">
              <a:lnSpc>
                <a:spcPts val="1418"/>
              </a:lnSpc>
              <a:buSzPct val="100000"/>
              <a:buChar char="•"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arrow_rightOperational optimisation</a:t>
            </a:r>
            <a:endParaRPr lang="en-US" sz="800" dirty="0"/>
          </a:p>
          <a:p>
            <a:pPr marL="342900" indent="-342900" algn="l">
              <a:lnSpc>
                <a:spcPts val="1418"/>
              </a:lnSpc>
              <a:buSzPct val="100000"/>
              <a:buChar char="•"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arrow_rightOccupancy stabilisation</a:t>
            </a:r>
            <a:endParaRPr lang="en-US" sz="800" dirty="0"/>
          </a:p>
        </p:txBody>
      </p:sp>
      <p:sp>
        <p:nvSpPr>
          <p:cNvPr id="18" name="Text 16"/>
          <p:cNvSpPr/>
          <p:nvPr/>
        </p:nvSpPr>
        <p:spPr>
          <a:xfrm>
            <a:off x="4323398" y="1990572"/>
            <a:ext cx="497205" cy="49720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3375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→</a:t>
            </a:r>
            <a:endParaRPr lang="en-US" sz="3375" dirty="0"/>
          </a:p>
        </p:txBody>
      </p:sp>
      <p:sp>
        <p:nvSpPr>
          <p:cNvPr id="19" name="Text 17"/>
          <p:cNvSpPr/>
          <p:nvPr/>
        </p:nvSpPr>
        <p:spPr>
          <a:xfrm>
            <a:off x="5785656" y="1225153"/>
            <a:ext cx="2897572" cy="2028044"/>
          </a:xfrm>
          <a:prstGeom prst="roundRect">
            <a:avLst>
              <a:gd name="adj" fmla="val 5636"/>
            </a:avLst>
          </a:prstGeom>
          <a:solidFill>
            <a:srgbClr val="C8A951">
              <a:alpha val="6000"/>
            </a:srgbClr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5937818" y="1388388"/>
            <a:ext cx="657292" cy="220028"/>
          </a:xfrm>
          <a:prstGeom prst="roundRect">
            <a:avLst>
              <a:gd name="adj" fmla="val 86580"/>
            </a:avLst>
          </a:prstGeom>
          <a:solidFill>
            <a:srgbClr val="C8A951">
              <a:alpha val="15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1" name="Text 19"/>
          <p:cNvSpPr/>
          <p:nvPr/>
        </p:nvSpPr>
        <p:spPr>
          <a:xfrm>
            <a:off x="5960678" y="1400175"/>
            <a:ext cx="611572" cy="196453"/>
          </a:xfrm>
          <a:prstGeom prst="rect">
            <a:avLst/>
          </a:prstGeom>
          <a:noFill/>
          <a:ln/>
        </p:spPr>
        <p:txBody>
          <a:bodyPr wrap="none" lIns="85725" tIns="28575" rIns="85725" bIns="28575" rtlCol="0" anchor="ctr"/>
          <a:lstStyle/>
          <a:p>
            <a:pPr marL="0" indent="0" algn="ctr">
              <a:lnSpc>
                <a:spcPts val="1097"/>
              </a:lnSpc>
              <a:buNone/>
            </a:pPr>
            <a:r>
              <a:rPr lang="en-US" sz="800" kern="0" spc="56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PHASE 2</a:t>
            </a:r>
            <a:endParaRPr lang="en-US" sz="800" dirty="0"/>
          </a:p>
        </p:txBody>
      </p:sp>
      <p:sp>
        <p:nvSpPr>
          <p:cNvPr id="22" name="Text 20"/>
          <p:cNvSpPr/>
          <p:nvPr/>
        </p:nvSpPr>
        <p:spPr>
          <a:xfrm>
            <a:off x="5960678" y="1682353"/>
            <a:ext cx="1234797" cy="277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2025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1,600</a:t>
            </a:r>
            <a:endParaRPr lang="en-US" sz="2025" dirty="0"/>
          </a:p>
        </p:txBody>
      </p:sp>
      <p:sp>
        <p:nvSpPr>
          <p:cNvPr id="23" name="Text 21"/>
          <p:cNvSpPr/>
          <p:nvPr/>
        </p:nvSpPr>
        <p:spPr>
          <a:xfrm>
            <a:off x="6818151" y="1718072"/>
            <a:ext cx="1690055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88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Additional Beds</a:t>
            </a:r>
            <a:endParaRPr lang="en-US" sz="1125" dirty="0"/>
          </a:p>
        </p:txBody>
      </p:sp>
      <p:sp>
        <p:nvSpPr>
          <p:cNvPr id="24" name="Text 22"/>
          <p:cNvSpPr/>
          <p:nvPr/>
        </p:nvSpPr>
        <p:spPr>
          <a:xfrm>
            <a:off x="5960678" y="1982391"/>
            <a:ext cx="2547528" cy="18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8A95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R416M Investment</a:t>
            </a:r>
            <a:endParaRPr lang="en-US" sz="900" dirty="0"/>
          </a:p>
        </p:txBody>
      </p:sp>
      <p:sp>
        <p:nvSpPr>
          <p:cNvPr id="25" name="Text 23"/>
          <p:cNvSpPr/>
          <p:nvPr/>
        </p:nvSpPr>
        <p:spPr>
          <a:xfrm>
            <a:off x="5960678" y="2253853"/>
            <a:ext cx="2547528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OBJECTIVES</a:t>
            </a:r>
            <a:endParaRPr lang="en-US" sz="800" dirty="0"/>
          </a:p>
        </p:txBody>
      </p:sp>
      <p:sp>
        <p:nvSpPr>
          <p:cNvPr id="26" name="Text 24"/>
          <p:cNvSpPr/>
          <p:nvPr/>
        </p:nvSpPr>
        <p:spPr>
          <a:xfrm>
            <a:off x="5960678" y="2461022"/>
            <a:ext cx="2547528" cy="654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18"/>
              </a:lnSpc>
              <a:buSzPct val="100000"/>
              <a:buChar char="•"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arrow_rightScale platform</a:t>
            </a:r>
            <a:endParaRPr lang="en-US" sz="800" dirty="0"/>
          </a:p>
          <a:p>
            <a:pPr marL="342900" indent="-342900" algn="l">
              <a:lnSpc>
                <a:spcPts val="1418"/>
              </a:lnSpc>
              <a:buSzPct val="100000"/>
              <a:buChar char="•"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arrow_rightIncrease asset value</a:t>
            </a:r>
            <a:endParaRPr lang="en-US" sz="800" dirty="0"/>
          </a:p>
          <a:p>
            <a:pPr marL="342900" indent="-342900" algn="l">
              <a:lnSpc>
                <a:spcPts val="1418"/>
              </a:lnSpc>
              <a:buSzPct val="100000"/>
              <a:buChar char="•"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arrow_rightEnhance financing flexibility</a:t>
            </a:r>
            <a:endParaRPr lang="en-US" sz="800" dirty="0"/>
          </a:p>
        </p:txBody>
      </p:sp>
      <p:sp>
        <p:nvSpPr>
          <p:cNvPr id="27" name="Text 25"/>
          <p:cNvSpPr/>
          <p:nvPr/>
        </p:nvSpPr>
        <p:spPr>
          <a:xfrm>
            <a:off x="457200" y="3399644"/>
            <a:ext cx="8229600" cy="457200"/>
          </a:xfrm>
          <a:prstGeom prst="rect">
            <a:avLst/>
          </a:prstGeom>
          <a:solidFill>
            <a:srgbClr val="C8A951">
              <a:alpha val="1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8" name="Shape 26"/>
          <p:cNvSpPr/>
          <p:nvPr/>
        </p:nvSpPr>
        <p:spPr>
          <a:xfrm>
            <a:off x="467916" y="3399644"/>
            <a:ext cx="0" cy="457200"/>
          </a:xfrm>
          <a:prstGeom prst="line">
            <a:avLst/>
          </a:prstGeom>
          <a:noFill/>
          <a:ln w="21431">
            <a:solidFill>
              <a:srgbClr val="C8A951"/>
            </a:solidFill>
            <a:prstDash val="solid"/>
          </a:ln>
        </p:spPr>
        <p:txBody>
          <a:bodyPr/>
          <a:lstStyle/>
          <a:p>
            <a:endParaRPr lang="en-ZA"/>
          </a:p>
        </p:txBody>
      </p:sp>
      <p:sp>
        <p:nvSpPr>
          <p:cNvPr id="29" name="Text 27"/>
          <p:cNvSpPr/>
          <p:nvPr/>
        </p:nvSpPr>
        <p:spPr>
          <a:xfrm>
            <a:off x="650081" y="3499656"/>
            <a:ext cx="638696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688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◆</a:t>
            </a:r>
            <a:endParaRPr lang="en-US" sz="1688" dirty="0"/>
          </a:p>
        </p:txBody>
      </p:sp>
      <p:sp>
        <p:nvSpPr>
          <p:cNvPr id="30" name="Text 28"/>
          <p:cNvSpPr/>
          <p:nvPr/>
        </p:nvSpPr>
        <p:spPr>
          <a:xfrm>
            <a:off x="1374502" y="3521087"/>
            <a:ext cx="7140848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88"/>
              </a:lnSpc>
              <a:buNone/>
            </a:pPr>
            <a:r>
              <a:rPr lang="en-US" sz="1125" i="1" dirty="0">
                <a:solidFill>
                  <a:srgbClr val="C8A951"/>
                </a:solidFill>
                <a:latin typeface="Tinos" pitchFamily="34" charset="0"/>
                <a:ea typeface="Tinos" pitchFamily="34" charset="-122"/>
                <a:cs typeface="Tinos" pitchFamily="34" charset="-120"/>
              </a:rPr>
              <a:t>Lower execution risk through phased capital deployment.</a:t>
            </a:r>
            <a:endParaRPr lang="en-US" sz="1125" dirty="0"/>
          </a:p>
        </p:txBody>
      </p:sp>
      <p:sp>
        <p:nvSpPr>
          <p:cNvPr id="31" name="Text 29"/>
          <p:cNvSpPr/>
          <p:nvPr/>
        </p:nvSpPr>
        <p:spPr>
          <a:xfrm>
            <a:off x="457200" y="3999719"/>
            <a:ext cx="863600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PRODUCT OFFERING</a:t>
            </a:r>
            <a:endParaRPr lang="en-US" sz="800" dirty="0"/>
          </a:p>
        </p:txBody>
      </p:sp>
      <p:sp>
        <p:nvSpPr>
          <p:cNvPr id="32" name="Text 30"/>
          <p:cNvSpPr/>
          <p:nvPr/>
        </p:nvSpPr>
        <p:spPr>
          <a:xfrm>
            <a:off x="460772" y="4224747"/>
            <a:ext cx="2659819" cy="585788"/>
          </a:xfrm>
          <a:prstGeom prst="roundRect">
            <a:avLst>
              <a:gd name="adj" fmla="val 19512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3" name="Text 31"/>
          <p:cNvSpPr/>
          <p:nvPr/>
        </p:nvSpPr>
        <p:spPr>
          <a:xfrm>
            <a:off x="578644" y="4356906"/>
            <a:ext cx="760363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✦</a:t>
            </a:r>
            <a:endParaRPr lang="en-US" sz="1547" dirty="0"/>
          </a:p>
        </p:txBody>
      </p:sp>
      <p:sp>
        <p:nvSpPr>
          <p:cNvPr id="34" name="Text 32"/>
          <p:cNvSpPr/>
          <p:nvPr/>
        </p:nvSpPr>
        <p:spPr>
          <a:xfrm>
            <a:off x="1410444" y="4342619"/>
            <a:ext cx="1447915" cy="1725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Premium Bachelor Units</a:t>
            </a:r>
            <a:endParaRPr lang="en-US" sz="900" dirty="0"/>
          </a:p>
        </p:txBody>
      </p:sp>
      <p:sp>
        <p:nvSpPr>
          <p:cNvPr id="35" name="Text 33"/>
          <p:cNvSpPr/>
          <p:nvPr/>
        </p:nvSpPr>
        <p:spPr>
          <a:xfrm>
            <a:off x="1410444" y="4542644"/>
            <a:ext cx="1489284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Independent living, higher yield</a:t>
            </a:r>
            <a:endParaRPr lang="en-US" sz="800" dirty="0"/>
          </a:p>
        </p:txBody>
      </p:sp>
      <p:sp>
        <p:nvSpPr>
          <p:cNvPr id="36" name="Text 34"/>
          <p:cNvSpPr/>
          <p:nvPr/>
        </p:nvSpPr>
        <p:spPr>
          <a:xfrm>
            <a:off x="3242035" y="4224747"/>
            <a:ext cx="2659819" cy="585788"/>
          </a:xfrm>
          <a:prstGeom prst="roundRect">
            <a:avLst>
              <a:gd name="adj" fmla="val 19512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7" name="Text 35"/>
          <p:cNvSpPr/>
          <p:nvPr/>
        </p:nvSpPr>
        <p:spPr>
          <a:xfrm>
            <a:off x="3359907" y="4356906"/>
            <a:ext cx="63802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✦</a:t>
            </a:r>
            <a:endParaRPr lang="en-US" sz="1547" dirty="0"/>
          </a:p>
        </p:txBody>
      </p:sp>
      <p:sp>
        <p:nvSpPr>
          <p:cNvPr id="38" name="Text 36"/>
          <p:cNvSpPr/>
          <p:nvPr/>
        </p:nvSpPr>
        <p:spPr>
          <a:xfrm>
            <a:off x="4069370" y="4342619"/>
            <a:ext cx="1714612" cy="1725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One-Bedroom Apartments</a:t>
            </a:r>
            <a:endParaRPr lang="en-US" sz="900" dirty="0"/>
          </a:p>
        </p:txBody>
      </p:sp>
      <p:sp>
        <p:nvSpPr>
          <p:cNvPr id="39" name="Text 37"/>
          <p:cNvSpPr/>
          <p:nvPr/>
        </p:nvSpPr>
        <p:spPr>
          <a:xfrm>
            <a:off x="4069370" y="4542644"/>
            <a:ext cx="1803440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Balanced affordability, strong demand</a:t>
            </a:r>
            <a:endParaRPr lang="en-US" sz="800" dirty="0"/>
          </a:p>
        </p:txBody>
      </p:sp>
      <p:sp>
        <p:nvSpPr>
          <p:cNvPr id="40" name="Text 38"/>
          <p:cNvSpPr/>
          <p:nvPr/>
        </p:nvSpPr>
        <p:spPr>
          <a:xfrm>
            <a:off x="6023297" y="4224747"/>
            <a:ext cx="2659931" cy="585788"/>
          </a:xfrm>
          <a:prstGeom prst="roundRect">
            <a:avLst>
              <a:gd name="adj" fmla="val 19512"/>
            </a:avLst>
          </a:prstGeom>
          <a:solidFill>
            <a:srgbClr val="132B4F"/>
          </a:solidFill>
          <a:ln w="7144">
            <a:solidFill>
              <a:srgbClr val="C8A951"/>
            </a:solidFill>
            <a:prstDash val="solid"/>
          </a:ln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1" name="Text 39"/>
          <p:cNvSpPr/>
          <p:nvPr/>
        </p:nvSpPr>
        <p:spPr>
          <a:xfrm>
            <a:off x="6141169" y="4356906"/>
            <a:ext cx="115338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547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✦</a:t>
            </a:r>
            <a:endParaRPr lang="en-US" sz="1547" dirty="0"/>
          </a:p>
        </p:txBody>
      </p:sp>
      <p:sp>
        <p:nvSpPr>
          <p:cNvPr id="42" name="Text 40"/>
          <p:cNvSpPr/>
          <p:nvPr/>
        </p:nvSpPr>
        <p:spPr>
          <a:xfrm>
            <a:off x="7365988" y="4342619"/>
            <a:ext cx="1199369" cy="1725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normAutofit/>
          </a:bodyPr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Shared Apartments</a:t>
            </a:r>
            <a:endParaRPr lang="en-US" sz="900" dirty="0"/>
          </a:p>
        </p:txBody>
      </p:sp>
      <p:sp>
        <p:nvSpPr>
          <p:cNvPr id="43" name="Text 41"/>
          <p:cNvSpPr/>
          <p:nvPr/>
        </p:nvSpPr>
        <p:spPr>
          <a:xfrm>
            <a:off x="7365988" y="4542644"/>
            <a:ext cx="1270299" cy="150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Cost-efficient, core volume</a:t>
            </a:r>
            <a:endParaRPr lang="en-US" sz="800" dirty="0"/>
          </a:p>
        </p:txBody>
      </p:sp>
      <p:sp>
        <p:nvSpPr>
          <p:cNvPr id="44" name="Text 42"/>
          <p:cNvSpPr/>
          <p:nvPr/>
        </p:nvSpPr>
        <p:spPr>
          <a:xfrm>
            <a:off x="457200" y="4928406"/>
            <a:ext cx="8636000" cy="164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81"/>
              </a:lnSpc>
              <a:buNone/>
            </a:pPr>
            <a:r>
              <a:rPr lang="en-US" sz="800" kern="0" spc="28" dirty="0">
                <a:solidFill>
                  <a:srgbClr val="94A3B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AMENITIES</a:t>
            </a:r>
            <a:endParaRPr lang="en-US" sz="800" dirty="0"/>
          </a:p>
        </p:txBody>
      </p:sp>
      <p:sp>
        <p:nvSpPr>
          <p:cNvPr id="45" name="Text 43"/>
          <p:cNvSpPr/>
          <p:nvPr/>
        </p:nvSpPr>
        <p:spPr>
          <a:xfrm>
            <a:off x="685800" y="5182009"/>
            <a:ext cx="1317966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Campus-grade Wi-Fi</a:t>
            </a:r>
            <a:endParaRPr lang="en-US" sz="900" dirty="0"/>
          </a:p>
        </p:txBody>
      </p:sp>
      <p:sp>
        <p:nvSpPr>
          <p:cNvPr id="46" name="Text 44"/>
          <p:cNvSpPr/>
          <p:nvPr/>
        </p:nvSpPr>
        <p:spPr>
          <a:xfrm>
            <a:off x="457200" y="5149862"/>
            <a:ext cx="185738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◌</a:t>
            </a:r>
            <a:endParaRPr lang="en-US" sz="1266" dirty="0"/>
          </a:p>
        </p:txBody>
      </p:sp>
      <p:sp>
        <p:nvSpPr>
          <p:cNvPr id="47" name="Text 45"/>
          <p:cNvSpPr/>
          <p:nvPr/>
        </p:nvSpPr>
        <p:spPr>
          <a:xfrm>
            <a:off x="2454659" y="5182009"/>
            <a:ext cx="1071981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Liberation Sans Narrow" pitchFamily="34" charset="0"/>
                <a:ea typeface="Liberation Sans Narrow" pitchFamily="34" charset="-122"/>
                <a:cs typeface="Liberation Sans Narrow" pitchFamily="34" charset="-120"/>
              </a:rPr>
              <a:t>24-Hour Security</a:t>
            </a:r>
            <a:endParaRPr lang="en-US" sz="900" dirty="0"/>
          </a:p>
        </p:txBody>
      </p:sp>
      <p:sp>
        <p:nvSpPr>
          <p:cNvPr id="48" name="Text 46"/>
          <p:cNvSpPr/>
          <p:nvPr/>
        </p:nvSpPr>
        <p:spPr>
          <a:xfrm>
            <a:off x="1968773" y="5149862"/>
            <a:ext cx="443024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⛨</a:t>
            </a:r>
            <a:endParaRPr lang="en-US" sz="1266" dirty="0"/>
          </a:p>
        </p:txBody>
      </p:sp>
      <p:sp>
        <p:nvSpPr>
          <p:cNvPr id="49" name="Text 47"/>
          <p:cNvSpPr/>
          <p:nvPr/>
        </p:nvSpPr>
        <p:spPr>
          <a:xfrm>
            <a:off x="4255777" y="5182009"/>
            <a:ext cx="960779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Study Facilities</a:t>
            </a:r>
            <a:endParaRPr lang="en-US" sz="900" dirty="0"/>
          </a:p>
        </p:txBody>
      </p:sp>
      <p:sp>
        <p:nvSpPr>
          <p:cNvPr id="50" name="Text 48"/>
          <p:cNvSpPr/>
          <p:nvPr/>
        </p:nvSpPr>
        <p:spPr>
          <a:xfrm>
            <a:off x="3540844" y="5149862"/>
            <a:ext cx="672071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▤</a:t>
            </a:r>
            <a:endParaRPr lang="en-US" sz="1266" dirty="0"/>
          </a:p>
        </p:txBody>
      </p:sp>
      <p:sp>
        <p:nvSpPr>
          <p:cNvPr id="51" name="Text 49"/>
          <p:cNvSpPr/>
          <p:nvPr/>
        </p:nvSpPr>
        <p:spPr>
          <a:xfrm>
            <a:off x="6096409" y="5182009"/>
            <a:ext cx="386120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Gym</a:t>
            </a:r>
            <a:endParaRPr lang="en-US" sz="900" dirty="0"/>
          </a:p>
        </p:txBody>
      </p:sp>
      <p:sp>
        <p:nvSpPr>
          <p:cNvPr id="52" name="Text 50"/>
          <p:cNvSpPr/>
          <p:nvPr/>
        </p:nvSpPr>
        <p:spPr>
          <a:xfrm>
            <a:off x="5253000" y="5149862"/>
            <a:ext cx="800546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▣</a:t>
            </a:r>
            <a:endParaRPr lang="en-US" sz="1266" dirty="0"/>
          </a:p>
        </p:txBody>
      </p:sp>
      <p:sp>
        <p:nvSpPr>
          <p:cNvPr id="53" name="Text 51"/>
          <p:cNvSpPr/>
          <p:nvPr/>
        </p:nvSpPr>
        <p:spPr>
          <a:xfrm>
            <a:off x="7845735" y="5182009"/>
            <a:ext cx="841065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Laundry</a:t>
            </a:r>
            <a:endParaRPr lang="en-US" sz="900" dirty="0"/>
          </a:p>
        </p:txBody>
      </p:sp>
      <p:sp>
        <p:nvSpPr>
          <p:cNvPr id="54" name="Text 52"/>
          <p:cNvSpPr/>
          <p:nvPr/>
        </p:nvSpPr>
        <p:spPr>
          <a:xfrm>
            <a:off x="6566334" y="5149862"/>
            <a:ext cx="1236538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❄</a:t>
            </a:r>
            <a:endParaRPr lang="en-US" sz="1266" dirty="0"/>
          </a:p>
        </p:txBody>
      </p:sp>
      <p:sp>
        <p:nvSpPr>
          <p:cNvPr id="55" name="Text 53"/>
          <p:cNvSpPr/>
          <p:nvPr/>
        </p:nvSpPr>
        <p:spPr>
          <a:xfrm>
            <a:off x="1043322" y="5517766"/>
            <a:ext cx="811150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CBD5E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Retail</a:t>
            </a:r>
            <a:endParaRPr lang="en-US" sz="900" dirty="0"/>
          </a:p>
        </p:txBody>
      </p:sp>
      <p:sp>
        <p:nvSpPr>
          <p:cNvPr id="56" name="Text 54"/>
          <p:cNvSpPr/>
          <p:nvPr/>
        </p:nvSpPr>
        <p:spPr>
          <a:xfrm>
            <a:off x="457200" y="5485619"/>
            <a:ext cx="543260" cy="9144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1266" dirty="0">
                <a:solidFill>
                  <a:srgbClr val="C8A951"/>
                </a:solidFill>
                <a:latin typeface="Segoe UI Symbol" pitchFamily="34" charset="0"/>
                <a:ea typeface="Segoe UI Symbol" pitchFamily="34" charset="-122"/>
                <a:cs typeface="Segoe UI Symbol" pitchFamily="34" charset="-120"/>
              </a:rPr>
              <a:t>🏪</a:t>
            </a:r>
            <a:endParaRPr lang="en-US" sz="1266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936</Words>
  <Application>Microsoft Office PowerPoint</Application>
  <PresentationFormat>On-screen Show (16:9)</PresentationFormat>
  <Paragraphs>410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Calibri</vt:lpstr>
      <vt:lpstr>Carlito</vt:lpstr>
      <vt:lpstr>Courier New</vt:lpstr>
      <vt:lpstr>Liberation Sans Narrow</vt:lpstr>
      <vt:lpstr>Segoe UI Symbol</vt:lpstr>
      <vt:lpstr>Tinos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Musiiwa Glen Mapholi</cp:lastModifiedBy>
  <cp:revision>2</cp:revision>
  <dcterms:created xsi:type="dcterms:W3CDTF">2026-06-12T09:28:20Z</dcterms:created>
  <dcterms:modified xsi:type="dcterms:W3CDTF">2026-07-20T15:09:41Z</dcterms:modified>
</cp:coreProperties>
</file>